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94" r:id="rId2"/>
    <p:sldId id="292" r:id="rId3"/>
    <p:sldId id="257" r:id="rId4"/>
    <p:sldId id="258" r:id="rId5"/>
    <p:sldId id="280" r:id="rId6"/>
    <p:sldId id="284" r:id="rId7"/>
    <p:sldId id="288" r:id="rId8"/>
    <p:sldId id="285" r:id="rId9"/>
    <p:sldId id="260" r:id="rId10"/>
    <p:sldId id="290" r:id="rId11"/>
    <p:sldId id="261" r:id="rId12"/>
    <p:sldId id="278" r:id="rId13"/>
    <p:sldId id="263" r:id="rId14"/>
    <p:sldId id="282" r:id="rId15"/>
    <p:sldId id="268" r:id="rId16"/>
    <p:sldId id="293" r:id="rId17"/>
    <p:sldId id="266" r:id="rId18"/>
    <p:sldId id="274" r:id="rId19"/>
  </p:sldIdLst>
  <p:sldSz cx="18288000" cy="10287000"/>
  <p:notesSz cx="6858000" cy="9144000"/>
  <p:embeddedFontLst>
    <p:embeddedFont>
      <p:font typeface="Mokoto" panose="020B060402020202020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Tomorrow" panose="020B0604020202020204" charset="0"/>
      <p:regular r:id="rId26"/>
    </p:embeddedFont>
    <p:embeddedFont>
      <p:font typeface="Tomorrow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22" autoAdjust="0"/>
  </p:normalViewPr>
  <p:slideViewPr>
    <p:cSldViewPr>
      <p:cViewPr>
        <p:scale>
          <a:sx n="40" d="100"/>
          <a:sy n="40" d="100"/>
        </p:scale>
        <p:origin x="1428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774BB-7E55-49D8-9CAA-756E74154FD1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61EA0-5652-43E0-8A51-F7938BEAF47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88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3AF5D-20F6-4403-B616-40EFBA008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E7304-B021-FB5B-B5A2-5DE0A8BE7A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F892A-DDAB-B691-C5E8-715801CB4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CFEF7-4F33-38ED-F50D-17AFDAE40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D61EA0-5652-43E0-8A51-F7938BEAF47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974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sv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2.jpeg"/><Relationship Id="rId7" Type="http://schemas.openxmlformats.org/officeDocument/2006/relationships/image" Target="../media/image14.sv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hyperlink" Target="mailto:ricardo@croce.ggf.b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marciaionevieira@gmail.com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B0975-0A70-6E35-EE32-DFE9822E2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7DEB18-9282-A43F-6967-F569F2BCF68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E8E1641-4EF0-DE83-478B-7B9559AB1BC1}"/>
              </a:ext>
            </a:extLst>
          </p:cNvPr>
          <p:cNvSpPr txBox="1"/>
          <p:nvPr/>
        </p:nvSpPr>
        <p:spPr>
          <a:xfrm>
            <a:off x="1407553" y="3390900"/>
            <a:ext cx="15472893" cy="125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2"/>
              </a:lnSpc>
            </a:pPr>
            <a:r>
              <a:rPr lang="en-US" sz="5500" spc="-1003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Oldnews</a:t>
            </a:r>
            <a:r>
              <a:rPr lang="en-US" sz="5500" spc="-1003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fiscal.AI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0678F8B-043D-FBAD-BBDF-57ADE72AC60F}"/>
              </a:ext>
            </a:extLst>
          </p:cNvPr>
          <p:cNvSpPr/>
          <p:nvPr/>
        </p:nvSpPr>
        <p:spPr>
          <a:xfrm flipH="1">
            <a:off x="10841830" y="-3821457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A43D6C4-45C7-13EB-332B-2A818F281ED4}"/>
              </a:ext>
            </a:extLst>
          </p:cNvPr>
          <p:cNvSpPr/>
          <p:nvPr/>
        </p:nvSpPr>
        <p:spPr>
          <a:xfrm>
            <a:off x="670310" y="6736334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8" y="0"/>
                </a:lnTo>
                <a:lnTo>
                  <a:pt x="7858618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651288F-7885-99BC-C27E-024CDAE3AA64}"/>
              </a:ext>
            </a:extLst>
          </p:cNvPr>
          <p:cNvSpPr txBox="1"/>
          <p:nvPr/>
        </p:nvSpPr>
        <p:spPr>
          <a:xfrm>
            <a:off x="9139238" y="4656095"/>
            <a:ext cx="9525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9094326F-8DC2-B7D3-612C-FBBDE4213F5E}"/>
              </a:ext>
            </a:extLst>
          </p:cNvPr>
          <p:cNvSpPr txBox="1"/>
          <p:nvPr/>
        </p:nvSpPr>
        <p:spPr>
          <a:xfrm>
            <a:off x="2500281" y="5448300"/>
            <a:ext cx="13593644" cy="1739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800" b="1" spc="742" dirty="0">
                <a:solidFill>
                  <a:schemeClr val="bg1"/>
                </a:solidFill>
                <a:latin typeface="Tomorrow Bold"/>
                <a:ea typeface="Tomorrow Bold"/>
                <a:cs typeface="Tomorrow Bold"/>
                <a:sym typeface="Tomorrow Bold"/>
              </a:rPr>
              <a:t>INTELIGÊNCIA FISCAL MULTI-AGENTE</a:t>
            </a:r>
          </a:p>
          <a:p>
            <a:pPr algn="ctr">
              <a:lnSpc>
                <a:spcPts val="4736"/>
              </a:lnSpc>
            </a:pPr>
            <a:r>
              <a:rPr lang="pt-BR" sz="3200" i="1" dirty="0">
                <a:solidFill>
                  <a:schemeClr val="bg1"/>
                </a:solidFill>
                <a:latin typeface="Tomorrow Bold" panose="020B0604020202020204" charset="0"/>
              </a:rPr>
              <a:t>TRANSFORMANDO DADOS FISCAIS </a:t>
            </a:r>
          </a:p>
          <a:p>
            <a:pPr algn="ctr">
              <a:lnSpc>
                <a:spcPts val="4736"/>
              </a:lnSpc>
            </a:pPr>
            <a:r>
              <a:rPr lang="pt-BR" sz="3200" i="1" dirty="0">
                <a:solidFill>
                  <a:schemeClr val="bg1"/>
                </a:solidFill>
                <a:latin typeface="Tomorrow Bold" panose="020B0604020202020204" charset="0"/>
              </a:rPr>
              <a:t>EM CONHECIMENTO INTELIGENTE</a:t>
            </a:r>
            <a:r>
              <a:rPr lang="en-US" sz="3200" b="1" i="1" spc="742" dirty="0">
                <a:solidFill>
                  <a:schemeClr val="bg1"/>
                </a:solidFill>
                <a:latin typeface="Tomorrow Bold" panose="020B0604020202020204" charset="0"/>
                <a:ea typeface="Tomorrow Bold"/>
                <a:cs typeface="Tomorrow Bold"/>
                <a:sym typeface="Tomorrow Bold"/>
              </a:rPr>
              <a:t> 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B742078-402D-DC48-C19D-0179A3EA0CBD}"/>
              </a:ext>
            </a:extLst>
          </p:cNvPr>
          <p:cNvSpPr txBox="1"/>
          <p:nvPr/>
        </p:nvSpPr>
        <p:spPr>
          <a:xfrm>
            <a:off x="10763348" y="7744821"/>
            <a:ext cx="3924102" cy="64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2800" b="1" dirty="0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Grupo </a:t>
            </a:r>
            <a:r>
              <a:rPr lang="en-US" sz="2800" b="1" dirty="0" err="1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OldNew</a:t>
            </a:r>
            <a:endParaRPr lang="en-US" sz="2800" b="1" dirty="0">
              <a:solidFill>
                <a:srgbClr val="FFFFFF"/>
              </a:solidFill>
              <a:latin typeface="Tomorrow" panose="020B0604020202020204" charset="0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8CC32-4C74-81C4-185E-894EC2E1078E}"/>
              </a:ext>
            </a:extLst>
          </p:cNvPr>
          <p:cNvSpPr txBox="1"/>
          <p:nvPr/>
        </p:nvSpPr>
        <p:spPr>
          <a:xfrm>
            <a:off x="7543800" y="8343900"/>
            <a:ext cx="10363199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2400" b="1" dirty="0" err="1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Outubro</a:t>
            </a:r>
            <a:r>
              <a:rPr lang="en-US" sz="2400" b="1" dirty="0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185266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1F3F63-1F16-C776-6582-80C17A034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615431-5F23-3733-BDA7-E5ECF6157E92}"/>
              </a:ext>
            </a:extLst>
          </p:cNvPr>
          <p:cNvSpPr/>
          <p:nvPr/>
        </p:nvSpPr>
        <p:spPr>
          <a:xfrm>
            <a:off x="10513346" y="3988975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F3743D9-6A11-A062-3789-1BD249A9E46D}"/>
              </a:ext>
            </a:extLst>
          </p:cNvPr>
          <p:cNvSpPr/>
          <p:nvPr/>
        </p:nvSpPr>
        <p:spPr>
          <a:xfrm>
            <a:off x="7791273" y="-381257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FDF0C14-6965-0F8F-0AB0-5F88FE391D1B}"/>
              </a:ext>
            </a:extLst>
          </p:cNvPr>
          <p:cNvSpPr txBox="1"/>
          <p:nvPr/>
        </p:nvSpPr>
        <p:spPr>
          <a:xfrm>
            <a:off x="1066801" y="1237465"/>
            <a:ext cx="9067800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 </a:t>
            </a:r>
            <a:r>
              <a:rPr lang="en-US" sz="3800" spc="-529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que</a:t>
            </a: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</a:t>
            </a:r>
            <a:r>
              <a:rPr lang="en-US" sz="3800" spc="-529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nossa</a:t>
            </a: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</a:t>
            </a:r>
            <a:r>
              <a:rPr lang="en-US" sz="3800" spc="-529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Estrutura</a:t>
            </a: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MULTI-AGENTE </a:t>
            </a:r>
            <a:r>
              <a:rPr lang="en-US" sz="3800" spc="-529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oferece</a:t>
            </a:r>
            <a:endParaRPr lang="en-US" sz="3800" spc="-529" dirty="0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E6DAF8C-FACD-E6D9-0B00-B47F5B4F6BA7}"/>
              </a:ext>
            </a:extLst>
          </p:cNvPr>
          <p:cNvSpPr/>
          <p:nvPr/>
        </p:nvSpPr>
        <p:spPr>
          <a:xfrm>
            <a:off x="2899435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69F45F-5A60-0E1E-CD81-20FDFB4A26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89542"/>
            <a:ext cx="8009471" cy="48274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A3A7F2-AE00-AD28-2B0C-05492C3D16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1" y="5448300"/>
            <a:ext cx="8009471" cy="4610679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01B926C8-84B3-80F7-74EF-13CF27E84A0B}"/>
              </a:ext>
            </a:extLst>
          </p:cNvPr>
          <p:cNvSpPr txBox="1"/>
          <p:nvPr/>
        </p:nvSpPr>
        <p:spPr>
          <a:xfrm>
            <a:off x="838200" y="3429001"/>
            <a:ext cx="8718996" cy="4943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Análise Inteligente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 Leitura de dados fiscais complexos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Detecção de Fraudes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7 tipos de fraudes detectáveis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Sistema </a:t>
            </a:r>
            <a:r>
              <a:rPr lang="pt-BR" sz="2400" b="1" dirty="0" err="1">
                <a:solidFill>
                  <a:schemeClr val="bg1"/>
                </a:solidFill>
                <a:latin typeface="Tomorrow" panose="020B0604020202020204" charset="0"/>
              </a:rPr>
              <a:t>Multi-Agente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5 agentes especializados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Dashboard Interativo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 KPIs, gráficos e relatórios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Chat com IA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Assistente conversacional para consultas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Suporta documentos nos formatos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 XML, CSV, NFS-e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Relatórios PDF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Exportação de análises detalhadas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Segurança Corporativa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 — criptografia, auditoria e CORS/CSP</a:t>
            </a:r>
          </a:p>
          <a:p>
            <a:pPr marL="342900" lvl="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</p:txBody>
      </p:sp>
    </p:spTree>
    <p:extLst>
      <p:ext uri="{BB962C8B-B14F-4D97-AF65-F5344CB8AC3E}">
        <p14:creationId xmlns:p14="http://schemas.microsoft.com/office/powerpoint/2010/main" val="2082420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708922">
            <a:off x="14193648" y="298215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410200" y="-381257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439329" y="1237465"/>
            <a:ext cx="10179102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DIFERENCIAIS OLDNEWS Fiscal.AI</a:t>
            </a:r>
          </a:p>
        </p:txBody>
      </p:sp>
      <p:sp>
        <p:nvSpPr>
          <p:cNvPr id="5" name="Freeform 5"/>
          <p:cNvSpPr/>
          <p:nvPr/>
        </p:nvSpPr>
        <p:spPr>
          <a:xfrm>
            <a:off x="2899435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2C6117-C218-E588-6A2F-AD437AC34140}"/>
              </a:ext>
            </a:extLst>
          </p:cNvPr>
          <p:cNvSpPr txBox="1"/>
          <p:nvPr/>
        </p:nvSpPr>
        <p:spPr>
          <a:xfrm>
            <a:off x="1441583" y="3238500"/>
            <a:ext cx="9074017" cy="6508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Rapidez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na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análise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fiscal: </a:t>
            </a: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30-60”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 por NF-e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95% 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de precisão na detecção de fraudes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Até</a:t>
            </a: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 1000 itens 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por NF-e, com análise paralela de múltiplas NF-e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Extrator</a:t>
            </a: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de Dados – parsing e </a:t>
            </a: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validação</a:t>
            </a: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de XML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Classificador</a:t>
            </a: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NCM – IA fiscal com LLM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</a:t>
            </a:r>
            <a:r>
              <a:rPr lang="pt-BR" sz="2400" dirty="0" err="1">
                <a:solidFill>
                  <a:schemeClr val="bg1"/>
                </a:solidFill>
                <a:latin typeface="Tomorrow" panose="020B0604020202020204" charset="0"/>
              </a:rPr>
              <a:t>nterface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 intuitiva, sem necessidade de especialista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Chatbot </a:t>
            </a: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Inteligente</a:t>
            </a:r>
            <a:endParaRPr lang="pt-BR" sz="2400" dirty="0">
              <a:solidFill>
                <a:schemeClr val="bg1"/>
              </a:solidFill>
              <a:latin typeface="Tomorrow" panose="020B0604020202020204" charset="0"/>
            </a:endParaRPr>
          </a:p>
          <a:p>
            <a:pPr marL="34290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Redução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de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multas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erros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tributários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-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até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30%</a:t>
            </a:r>
          </a:p>
          <a:p>
            <a:pPr marL="34290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Compliance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automático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transparente</a:t>
            </a: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marL="34290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scalabilidade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</a:p>
          <a:p>
            <a:pPr marL="342900" lvl="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3D11B-FD18-577F-B35C-FF2335237CAD}"/>
              </a:ext>
            </a:extLst>
          </p:cNvPr>
          <p:cNvSpPr txBox="1"/>
          <p:nvPr/>
        </p:nvSpPr>
        <p:spPr>
          <a:xfrm>
            <a:off x="1713047" y="2341631"/>
            <a:ext cx="12380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FFC000"/>
                </a:solidFill>
                <a:latin typeface="Tomorrow" panose="020B0604020202020204" charset="0"/>
              </a:rPr>
              <a:t>Automatiza o trabalho humano e entrega insights estratégicos em segundos!!!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D2E217-3E1D-B596-DC81-8FFCE8F2B4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5" t="4609" r="3155" b="8273"/>
          <a:stretch>
            <a:fillRect/>
          </a:stretch>
        </p:blipFill>
        <p:spPr>
          <a:xfrm>
            <a:off x="9327810" y="3748958"/>
            <a:ext cx="8655389" cy="49791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42D03-E528-BD15-B1C1-3CE0A778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B2C220-B9A0-F054-266D-44663C180D69}"/>
              </a:ext>
            </a:extLst>
          </p:cNvPr>
          <p:cNvSpPr/>
          <p:nvPr/>
        </p:nvSpPr>
        <p:spPr>
          <a:xfrm rot="1841029">
            <a:off x="16139779" y="1943100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FE5D1E0-6E9A-03CE-15F6-FC17F8C6E2F3}"/>
              </a:ext>
            </a:extLst>
          </p:cNvPr>
          <p:cNvSpPr/>
          <p:nvPr/>
        </p:nvSpPr>
        <p:spPr>
          <a:xfrm>
            <a:off x="7791273" y="-381257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B3108EE-5FE4-0D37-33CC-AACBD6081DF2}"/>
              </a:ext>
            </a:extLst>
          </p:cNvPr>
          <p:cNvSpPr txBox="1"/>
          <p:nvPr/>
        </p:nvSpPr>
        <p:spPr>
          <a:xfrm>
            <a:off x="1439329" y="1237465"/>
            <a:ext cx="968587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DETECTORES DE FRAUDES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2071F7D-C752-D56B-9C95-78B1FFD3C22B}"/>
              </a:ext>
            </a:extLst>
          </p:cNvPr>
          <p:cNvSpPr txBox="1"/>
          <p:nvPr/>
        </p:nvSpPr>
        <p:spPr>
          <a:xfrm>
            <a:off x="1439329" y="2552700"/>
            <a:ext cx="9381071" cy="4574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Subfaturamento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Detecção de valores abaixo do mercado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NCM Incorreto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Classificação fiscal inadequada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Triangulação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Operações suspeitas entre empresas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Fracionamento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Divisão artificial de operações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399" b="1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Score de </a:t>
            </a:r>
            <a:r>
              <a:rPr lang="en-US" sz="2399" b="1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risco</a:t>
            </a:r>
            <a:r>
              <a:rPr lang="en-US" sz="2399" b="1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(0–100) 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evidências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explicativas</a:t>
            </a: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Fornecedor de Risco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Análise de histórico de fornecedores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Anomalia Temporal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Padrões temporais suspeitos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Valor Inconsistente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: Inconsistências nos cálculos</a:t>
            </a:r>
          </a:p>
          <a:p>
            <a:pPr marL="342900" lvl="0" indent="-342900" algn="just">
              <a:lnSpc>
                <a:spcPts val="3359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81406AC-B3DB-FFFC-18D3-1FB28D8EBC04}"/>
              </a:ext>
            </a:extLst>
          </p:cNvPr>
          <p:cNvSpPr/>
          <p:nvPr/>
        </p:nvSpPr>
        <p:spPr>
          <a:xfrm>
            <a:off x="2899435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E26639-527B-B148-57F6-2C6D3E015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99"/>
          <a:stretch>
            <a:fillRect/>
          </a:stretch>
        </p:blipFill>
        <p:spPr>
          <a:xfrm>
            <a:off x="10820400" y="1025094"/>
            <a:ext cx="7679366" cy="802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5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82600" y="5511985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18431" y="-3598435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7081422" y="1438358"/>
            <a:ext cx="11472325" cy="634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APLICAÇÕES</a:t>
            </a:r>
          </a:p>
        </p:txBody>
      </p:sp>
      <p:sp>
        <p:nvSpPr>
          <p:cNvPr id="6" name="Freeform 6"/>
          <p:cNvSpPr/>
          <p:nvPr/>
        </p:nvSpPr>
        <p:spPr>
          <a:xfrm>
            <a:off x="2899435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" name="Picture 9" descr="A red swiss army knife&#10;&#10;AI-generated content may be incorrect.">
            <a:extLst>
              <a:ext uri="{FF2B5EF4-FFF2-40B4-BE49-F238E27FC236}">
                <a16:creationId xmlns:a16="http://schemas.microsoft.com/office/drawing/2014/main" id="{A4A768CA-D55C-60AA-4CA6-39724AFDC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6106">
            <a:off x="-1521002" y="412154"/>
            <a:ext cx="9753600" cy="9753600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552A0D86-3A27-A032-E2C9-C997140296BD}"/>
              </a:ext>
            </a:extLst>
          </p:cNvPr>
          <p:cNvSpPr txBox="1"/>
          <p:nvPr/>
        </p:nvSpPr>
        <p:spPr>
          <a:xfrm>
            <a:off x="7004183" y="2857500"/>
            <a:ext cx="9074017" cy="431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•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Escritórios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contábeis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: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classificação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automática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e auditoria</a:t>
            </a:r>
          </a:p>
          <a:p>
            <a:pPr algn="just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• ERPs: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integração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via API para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va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lidação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fiscal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sym typeface="Public Sans"/>
            </a:endParaRPr>
          </a:p>
          <a:p>
            <a:pPr marL="168275" indent="-168275" algn="just">
              <a:lnSpc>
                <a:spcPts val="3359"/>
              </a:lnSpc>
              <a:buFont typeface="Arial" panose="020B0604020202020204" pitchFamily="34" charset="0"/>
              <a:buChar char="•"/>
              <a:tabLst>
                <a:tab pos="168275" algn="l"/>
              </a:tabLst>
            </a:pPr>
            <a:r>
              <a:rPr lang="fr-FR" sz="2400" dirty="0">
                <a:solidFill>
                  <a:schemeClr val="bg1"/>
                </a:solidFill>
                <a:latin typeface="Tomorrow" panose="020B0604020202020204" charset="0"/>
              </a:rPr>
              <a:t>Marketplaces e fintechs de compliance</a:t>
            </a:r>
          </a:p>
          <a:p>
            <a:pPr marL="168275" indent="-168275" algn="just">
              <a:lnSpc>
                <a:spcPts val="3359"/>
              </a:lnSpc>
              <a:buFont typeface="Arial" panose="020B0604020202020204" pitchFamily="34" charset="0"/>
              <a:buChar char="•"/>
              <a:tabLst>
                <a:tab pos="168275" algn="l"/>
              </a:tabLst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sym typeface="Public Sans"/>
            </a:endParaRPr>
          </a:p>
          <a:p>
            <a:pPr marL="168275" indent="-168275" algn="just">
              <a:lnSpc>
                <a:spcPts val="3359"/>
              </a:lnSpc>
              <a:buFont typeface="Arial" panose="020B0604020202020204" pitchFamily="34" charset="0"/>
              <a:buChar char="•"/>
              <a:tabLst>
                <a:tab pos="168275" algn="l"/>
              </a:tabLst>
            </a:pP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Órgãos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de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controle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: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detecção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de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fraudes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complexas</a:t>
            </a: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•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Educação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fiscal: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assistente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conversacional</a:t>
            </a:r>
            <a:r>
              <a:rPr lang="en-US" sz="2399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para </a:t>
            </a:r>
            <a:r>
              <a:rPr lang="en-US" sz="2399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dúvidas</a:t>
            </a: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marL="0" lvl="0" indent="0" algn="just">
              <a:lnSpc>
                <a:spcPts val="3359"/>
              </a:lnSpc>
              <a:spcBef>
                <a:spcPct val="0"/>
              </a:spcBef>
            </a:pPr>
            <a:endParaRPr lang="en-US" sz="2399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DF53BD-C44A-A885-3604-ACCC1654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6 tendências do comércio varejista para ficar de olho - Mídia Market">
            <a:extLst>
              <a:ext uri="{FF2B5EF4-FFF2-40B4-BE49-F238E27FC236}">
                <a16:creationId xmlns:a16="http://schemas.microsoft.com/office/drawing/2014/main" id="{E0DDB7E9-CEB6-A86E-8E0F-24C80C546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9"/>
          <a:stretch>
            <a:fillRect/>
          </a:stretch>
        </p:blipFill>
        <p:spPr bwMode="auto">
          <a:xfrm>
            <a:off x="0" y="5771404"/>
            <a:ext cx="18288000" cy="455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3712327-7499-6713-3F7C-39400748069E}"/>
              </a:ext>
            </a:extLst>
          </p:cNvPr>
          <p:cNvSpPr txBox="1"/>
          <p:nvPr/>
        </p:nvSpPr>
        <p:spPr>
          <a:xfrm>
            <a:off x="736890" y="3699479"/>
            <a:ext cx="3719127" cy="92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Top 10 CNAEs </a:t>
            </a: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por</a:t>
            </a:r>
            <a:r>
              <a:rPr kumimoji="0" lang="en-US" sz="269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volume NF-e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93EE48B-FA3D-C33E-5F4B-8287B61C0DDA}"/>
              </a:ext>
            </a:extLst>
          </p:cNvPr>
          <p:cNvSpPr txBox="1"/>
          <p:nvPr/>
        </p:nvSpPr>
        <p:spPr>
          <a:xfrm>
            <a:off x="152400" y="3009900"/>
            <a:ext cx="4339610" cy="66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1,2 mi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empresas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42EB271-56D3-E34B-779F-F2BDF56516EC}"/>
              </a:ext>
            </a:extLst>
          </p:cNvPr>
          <p:cNvSpPr txBox="1"/>
          <p:nvPr/>
        </p:nvSpPr>
        <p:spPr>
          <a:xfrm>
            <a:off x="9601200" y="3746378"/>
            <a:ext cx="3719127" cy="40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Portal NF-e  estimativa SEFAZ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2024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8082A3A-61CC-787A-FDC5-1B49F6589F6C}"/>
              </a:ext>
            </a:extLst>
          </p:cNvPr>
          <p:cNvSpPr txBox="1"/>
          <p:nvPr/>
        </p:nvSpPr>
        <p:spPr>
          <a:xfrm>
            <a:off x="9144000" y="3056799"/>
            <a:ext cx="4267200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 Bold" panose="020B0604020202020204" charset="0"/>
                <a:ea typeface="+mn-ea"/>
                <a:cs typeface="+mn-cs"/>
              </a:rPr>
              <a:t>~5,25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 bi NF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emitidas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FCBBFB6E-E503-21A9-7460-D199086069A0}"/>
              </a:ext>
            </a:extLst>
          </p:cNvPr>
          <p:cNvSpPr txBox="1"/>
          <p:nvPr/>
        </p:nvSpPr>
        <p:spPr>
          <a:xfrm>
            <a:off x="5058469" y="3740771"/>
            <a:ext cx="3719127" cy="43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Faturamento</a:t>
            </a:r>
            <a:endParaRPr kumimoji="0" lang="en-US" sz="269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9E07D9C-D1E5-1E33-D9C9-8DF53E972600}"/>
              </a:ext>
            </a:extLst>
          </p:cNvPr>
          <p:cNvSpPr txBox="1"/>
          <p:nvPr/>
        </p:nvSpPr>
        <p:spPr>
          <a:xfrm>
            <a:off x="5022477" y="3051192"/>
            <a:ext cx="3791112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R$ 1,3 tri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974C7940-9D9C-1324-5A07-173D540F1B36}"/>
              </a:ext>
            </a:extLst>
          </p:cNvPr>
          <p:cNvSpPr txBox="1"/>
          <p:nvPr/>
        </p:nvSpPr>
        <p:spPr>
          <a:xfrm>
            <a:off x="13944175" y="4072235"/>
            <a:ext cx="371912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84%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erros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em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estoque/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furtos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correlacionados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rejeicoes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"/>
                <a:ea typeface="Tomorrow"/>
                <a:cs typeface="Tomorrow"/>
                <a:sym typeface="Tomorrow"/>
              </a:rPr>
              <a:t> NF-e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76DF8611-B474-ED78-9FBB-83CBBCD94B7A}"/>
              </a:ext>
            </a:extLst>
          </p:cNvPr>
          <p:cNvSpPr txBox="1"/>
          <p:nvPr/>
        </p:nvSpPr>
        <p:spPr>
          <a:xfrm>
            <a:off x="13908183" y="3060727"/>
            <a:ext cx="379111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R$ 35 bi p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erdas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morrow Bold"/>
                <a:ea typeface="Tomorrow Bold"/>
                <a:cs typeface="Tomorrow Bold"/>
                <a:sym typeface="Tomorrow Bold"/>
              </a:rPr>
              <a:t>operacionais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C8C5EEC5-0266-7FB0-80CC-2F79FBCB3125}"/>
              </a:ext>
            </a:extLst>
          </p:cNvPr>
          <p:cNvSpPr txBox="1"/>
          <p:nvPr/>
        </p:nvSpPr>
        <p:spPr>
          <a:xfrm>
            <a:off x="762000" y="4625870"/>
            <a:ext cx="3149811" cy="40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CEMPRE/IBGE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Tomorrow"/>
                <a:cs typeface="Tomorrow"/>
                <a:sym typeface="Tomorrow"/>
              </a:rPr>
              <a:t>- 2024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B860D423-A808-1F79-4303-B820121E9391}"/>
              </a:ext>
            </a:extLst>
          </p:cNvPr>
          <p:cNvSpPr txBox="1"/>
          <p:nvPr/>
        </p:nvSpPr>
        <p:spPr>
          <a:xfrm>
            <a:off x="4724400" y="4244870"/>
            <a:ext cx="4053196" cy="40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Tomorrow"/>
                <a:cs typeface="Tomorrow"/>
                <a:sym typeface="Tomorrow"/>
              </a:rPr>
              <a:t>PAC/PMC,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ABRAS, ABAD, SBVC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Tomorrow"/>
                <a:cs typeface="Tomorrow"/>
                <a:sym typeface="Tomorrow"/>
              </a:rPr>
              <a:t>- 2024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5338142-2A5F-C9C5-C691-7510381CCB71}"/>
              </a:ext>
            </a:extLst>
          </p:cNvPr>
          <p:cNvSpPr txBox="1"/>
          <p:nvPr/>
        </p:nvSpPr>
        <p:spPr>
          <a:xfrm>
            <a:off x="914400" y="800100"/>
            <a:ext cx="10744200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-7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Mercado-</a:t>
            </a:r>
            <a:r>
              <a:rPr kumimoji="0" lang="en-US" sz="3800" b="0" i="0" u="none" strike="noStrike" kern="1200" cap="none" spc="-733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alvo</a:t>
            </a:r>
            <a:r>
              <a:rPr kumimoji="0" lang="en-US" sz="3800" b="0" i="0" u="none" strike="noStrike" kern="1200" cap="none" spc="-7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: Comércio </a:t>
            </a:r>
            <a:r>
              <a:rPr kumimoji="0" lang="en-US" sz="3800" b="0" i="0" u="none" strike="noStrike" kern="1200" cap="none" spc="-733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Varejista</a:t>
            </a:r>
            <a:endParaRPr kumimoji="0" lang="en-US" sz="3800" b="0" i="0" u="none" strike="noStrike" kern="1200" cap="none" spc="-73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A4210F89-C100-DF29-5AA3-B3C2B69638FA}"/>
              </a:ext>
            </a:extLst>
          </p:cNvPr>
          <p:cNvSpPr txBox="1"/>
          <p:nvPr/>
        </p:nvSpPr>
        <p:spPr>
          <a:xfrm>
            <a:off x="14111673" y="4686300"/>
            <a:ext cx="3719127" cy="40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Portal NF-e  estimativa SEFAZ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2023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4E413-45EB-B106-2A46-15B486BAAD5E}"/>
              </a:ext>
            </a:extLst>
          </p:cNvPr>
          <p:cNvSpPr txBox="1"/>
          <p:nvPr/>
        </p:nvSpPr>
        <p:spPr>
          <a:xfrm>
            <a:off x="152400" y="1949868"/>
            <a:ext cx="6019800" cy="679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market overview</a:t>
            </a:r>
          </a:p>
        </p:txBody>
      </p:sp>
    </p:spTree>
    <p:extLst>
      <p:ext uri="{BB962C8B-B14F-4D97-AF65-F5344CB8AC3E}">
        <p14:creationId xmlns:p14="http://schemas.microsoft.com/office/powerpoint/2010/main" val="198435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00633" y="5822780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12460910" y="-3334898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394300" y="4038975"/>
            <a:ext cx="2598564" cy="87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380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Fase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63698" y="5277547"/>
            <a:ext cx="3259768" cy="335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FFFFFF"/>
                </a:solidFill>
                <a:latin typeface="Tomorrow" panose="020B0604020202020204" charset="0"/>
                <a:sym typeface="Tomorrow"/>
              </a:rPr>
              <a:t>N</a:t>
            </a:r>
            <a:r>
              <a:rPr lang="pt-BR" sz="1600" dirty="0">
                <a:solidFill>
                  <a:schemeClr val="bg1"/>
                </a:solidFill>
                <a:latin typeface="Tomorrow" panose="020B0604020202020204" charset="0"/>
              </a:rPr>
              <a:t>osso sistema </a:t>
            </a:r>
            <a:r>
              <a:rPr lang="pt-BR" sz="1600" dirty="0" err="1">
                <a:solidFill>
                  <a:schemeClr val="bg1"/>
                </a:solidFill>
                <a:latin typeface="Tomorrow" panose="020B0604020202020204" charset="0"/>
              </a:rPr>
              <a:t>Multi-Agente</a:t>
            </a:r>
            <a:r>
              <a:rPr lang="pt-BR" sz="1600" dirty="0">
                <a:solidFill>
                  <a:schemeClr val="bg1"/>
                </a:solidFill>
                <a:latin typeface="Tomorrow" panose="020B0604020202020204" charset="0"/>
              </a:rPr>
              <a:t> (</a:t>
            </a:r>
            <a:r>
              <a:rPr lang="pt-BR" sz="1600" dirty="0" err="1">
                <a:solidFill>
                  <a:schemeClr val="bg1"/>
                </a:solidFill>
                <a:latin typeface="Tomorrow" panose="020B0604020202020204" charset="0"/>
              </a:rPr>
              <a:t>CrewAI</a:t>
            </a:r>
            <a:r>
              <a:rPr lang="pt-BR" sz="1600" dirty="0">
                <a:solidFill>
                  <a:schemeClr val="bg1"/>
                </a:solidFill>
                <a:latin typeface="Tomorrow" panose="020B0604020202020204" charset="0"/>
              </a:rPr>
              <a:t>) realiza análises automáticas de fraudes fiscais e oferece uma experiência completa que inclui: detecção automática de inconsistências e fraudes; assistente conversacional; suporte em XML, CSV e NFS-e; identificação de até 7 tipos diferentes de fraudes; geração de relatórios PDF.</a:t>
            </a:r>
          </a:p>
          <a:p>
            <a:pPr marL="0" lvl="0" indent="0">
              <a:lnSpc>
                <a:spcPts val="2239"/>
              </a:lnSpc>
              <a:spcBef>
                <a:spcPct val="0"/>
              </a:spcBef>
            </a:pPr>
            <a:endParaRPr lang="en-US" sz="1599" u="none" strike="noStrike" dirty="0">
              <a:solidFill>
                <a:srgbClr val="FFFFFF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44718" y="4038975"/>
            <a:ext cx="2598564" cy="87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380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Fase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136" y="4038975"/>
            <a:ext cx="2598564" cy="87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380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Fase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44361" y="2501961"/>
            <a:ext cx="6999277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3800" spc="-733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ROADMAP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5C2D6823-9579-E179-C275-FFD6BB3C6D7A}"/>
              </a:ext>
            </a:extLst>
          </p:cNvPr>
          <p:cNvSpPr/>
          <p:nvPr/>
        </p:nvSpPr>
        <p:spPr>
          <a:xfrm>
            <a:off x="-6515103" y="-980658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C621A739-1839-EB29-1E90-8C7CAD9ECB8E}"/>
              </a:ext>
            </a:extLst>
          </p:cNvPr>
          <p:cNvSpPr txBox="1"/>
          <p:nvPr/>
        </p:nvSpPr>
        <p:spPr>
          <a:xfrm>
            <a:off x="7391400" y="5300386"/>
            <a:ext cx="4624302" cy="1676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Integração</a:t>
            </a:r>
            <a:r>
              <a:rPr lang="en-US" sz="16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com SPED e ERPs</a:t>
            </a:r>
            <a:endParaRPr lang="en-US" sz="800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schemeClr val="bg1"/>
                </a:solidFill>
                <a:latin typeface="Tomorrow" panose="020B0604020202020204" charset="0"/>
                <a:ea typeface="Times New Roman" panose="02020603050405020304" pitchFamily="18" charset="0"/>
              </a:rPr>
              <a:t>Dashboards corporativos customizáveis</a:t>
            </a:r>
            <a:endParaRPr lang="pt-BR" sz="1600" kern="100" dirty="0">
              <a:solidFill>
                <a:schemeClr val="bg1"/>
              </a:solidFill>
              <a:latin typeface="Tomorrow" panose="020B0604020202020204" charset="0"/>
              <a:ea typeface="Aptos" panose="020B0004020202020204" pitchFamily="3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marL="342900" lvl="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8411CF7F-769D-AE6D-B6BC-9C3A77573195}"/>
              </a:ext>
            </a:extLst>
          </p:cNvPr>
          <p:cNvSpPr txBox="1"/>
          <p:nvPr/>
        </p:nvSpPr>
        <p:spPr>
          <a:xfrm>
            <a:off x="12268201" y="5331153"/>
            <a:ext cx="3809999" cy="2168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Expansão</a:t>
            </a:r>
            <a:r>
              <a:rPr lang="en-US" sz="16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para auditoria fiscal </a:t>
            </a:r>
            <a:r>
              <a:rPr lang="en-US" sz="1600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completa</a:t>
            </a:r>
            <a:endParaRPr lang="en-US" sz="1600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IA </a:t>
            </a:r>
            <a:r>
              <a:rPr lang="en-US" sz="1600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preditiva</a:t>
            </a:r>
            <a:r>
              <a:rPr lang="en-US" sz="16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risco</a:t>
            </a:r>
            <a:r>
              <a:rPr lang="en-US" sz="16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fiscal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Integração</a:t>
            </a:r>
            <a:r>
              <a:rPr lang="en-US" sz="1600" dirty="0">
                <a:solidFill>
                  <a:srgbClr val="FFFFFF"/>
                </a:solidFill>
                <a:latin typeface="Tomorrow" panose="020B0604020202020204" charset="0"/>
                <a:ea typeface="Public Sans"/>
                <a:cs typeface="Public Sans"/>
                <a:sym typeface="Public Sans"/>
              </a:rPr>
              <a:t> com SPED e ERPs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schemeClr val="bg1"/>
                </a:solidFill>
                <a:latin typeface="Tomorrow" panose="020B0604020202020204" charset="0"/>
                <a:ea typeface="Times New Roman" panose="02020603050405020304" pitchFamily="18" charset="0"/>
              </a:rPr>
              <a:t>API aberta para desenvolvedores</a:t>
            </a:r>
            <a:endParaRPr lang="en-US" sz="1600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  <a:p>
            <a:pPr marL="342900" lvl="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Tomorrow" panose="020B0604020202020204" charset="0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300EC-A067-331F-5387-011549B79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3E3F8F-E3B8-7646-6B5E-EF445E0B32C3}"/>
              </a:ext>
            </a:extLst>
          </p:cNvPr>
          <p:cNvSpPr/>
          <p:nvPr/>
        </p:nvSpPr>
        <p:spPr>
          <a:xfrm>
            <a:off x="-6000633" y="5822780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FC7DBC2-FD55-77D5-8DD6-CC488006BA04}"/>
              </a:ext>
            </a:extLst>
          </p:cNvPr>
          <p:cNvSpPr/>
          <p:nvPr/>
        </p:nvSpPr>
        <p:spPr>
          <a:xfrm flipH="1">
            <a:off x="12460910" y="-3334898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231AC97B-FBB8-6E27-952A-4927AD47925C}"/>
              </a:ext>
            </a:extLst>
          </p:cNvPr>
          <p:cNvSpPr/>
          <p:nvPr/>
        </p:nvSpPr>
        <p:spPr>
          <a:xfrm>
            <a:off x="-6515103" y="-980658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2" name="Google Shape;114;p4">
            <a:extLst>
              <a:ext uri="{FF2B5EF4-FFF2-40B4-BE49-F238E27FC236}">
                <a16:creationId xmlns:a16="http://schemas.microsoft.com/office/drawing/2014/main" id="{BBBCE419-D9E9-61D9-394E-D3921B5717C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000" r="999"/>
          <a:stretch/>
        </p:blipFill>
        <p:spPr>
          <a:xfrm>
            <a:off x="2628900" y="2882900"/>
            <a:ext cx="56007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5;p4">
            <a:extLst>
              <a:ext uri="{FF2B5EF4-FFF2-40B4-BE49-F238E27FC236}">
                <a16:creationId xmlns:a16="http://schemas.microsoft.com/office/drawing/2014/main" id="{3579C48A-F1AE-7A61-43B2-071187445A0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000" r="999"/>
          <a:stretch/>
        </p:blipFill>
        <p:spPr>
          <a:xfrm>
            <a:off x="3556000" y="4800600"/>
            <a:ext cx="37338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6;p4">
            <a:extLst>
              <a:ext uri="{FF2B5EF4-FFF2-40B4-BE49-F238E27FC236}">
                <a16:creationId xmlns:a16="http://schemas.microsoft.com/office/drawing/2014/main" id="{C8F72187-81C2-4C7C-8F82-B79F1D3E676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000" r="999"/>
          <a:stretch/>
        </p:blipFill>
        <p:spPr>
          <a:xfrm>
            <a:off x="4495800" y="6705600"/>
            <a:ext cx="1866900" cy="18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17;p4">
            <a:extLst>
              <a:ext uri="{FF2B5EF4-FFF2-40B4-BE49-F238E27FC236}">
                <a16:creationId xmlns:a16="http://schemas.microsoft.com/office/drawing/2014/main" id="{68B15BFB-2985-58E0-FA74-6408353D0A30}"/>
              </a:ext>
            </a:extLst>
          </p:cNvPr>
          <p:cNvSpPr/>
          <p:nvPr/>
        </p:nvSpPr>
        <p:spPr>
          <a:xfrm>
            <a:off x="8597900" y="2857500"/>
            <a:ext cx="6197600" cy="12700"/>
          </a:xfrm>
          <a:prstGeom prst="roundRect">
            <a:avLst>
              <a:gd name="adj" fmla="val 50000"/>
            </a:avLst>
          </a:prstGeom>
          <a:solidFill>
            <a:srgbClr val="58535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8;p4">
            <a:extLst>
              <a:ext uri="{FF2B5EF4-FFF2-40B4-BE49-F238E27FC236}">
                <a16:creationId xmlns:a16="http://schemas.microsoft.com/office/drawing/2014/main" id="{7F6A0051-AB0C-D006-5E16-5FD824220621}"/>
              </a:ext>
            </a:extLst>
          </p:cNvPr>
          <p:cNvSpPr/>
          <p:nvPr/>
        </p:nvSpPr>
        <p:spPr>
          <a:xfrm>
            <a:off x="7556500" y="4762500"/>
            <a:ext cx="7239000" cy="12700"/>
          </a:xfrm>
          <a:prstGeom prst="roundRect">
            <a:avLst>
              <a:gd name="adj" fmla="val 50000"/>
            </a:avLst>
          </a:prstGeom>
          <a:solidFill>
            <a:srgbClr val="58535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9;p4">
            <a:extLst>
              <a:ext uri="{FF2B5EF4-FFF2-40B4-BE49-F238E27FC236}">
                <a16:creationId xmlns:a16="http://schemas.microsoft.com/office/drawing/2014/main" id="{7064F8CC-E4B4-5E4D-77DD-D8ADC5A8B026}"/>
              </a:ext>
            </a:extLst>
          </p:cNvPr>
          <p:cNvSpPr/>
          <p:nvPr/>
        </p:nvSpPr>
        <p:spPr>
          <a:xfrm>
            <a:off x="6527800" y="6667500"/>
            <a:ext cx="8280400" cy="12700"/>
          </a:xfrm>
          <a:prstGeom prst="roundRect">
            <a:avLst>
              <a:gd name="adj" fmla="val 50000"/>
            </a:avLst>
          </a:prstGeom>
          <a:solidFill>
            <a:srgbClr val="58535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21;p4">
            <a:extLst>
              <a:ext uri="{FF2B5EF4-FFF2-40B4-BE49-F238E27FC236}">
                <a16:creationId xmlns:a16="http://schemas.microsoft.com/office/drawing/2014/main" id="{8849CC15-5D6D-025B-08D2-297DBD2FF95C}"/>
              </a:ext>
            </a:extLst>
          </p:cNvPr>
          <p:cNvSpPr txBox="1"/>
          <p:nvPr/>
        </p:nvSpPr>
        <p:spPr>
          <a:xfrm>
            <a:off x="8775700" y="3035300"/>
            <a:ext cx="5854700" cy="279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err="1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Estratégia</a:t>
            </a:r>
            <a:r>
              <a:rPr lang="en-US" sz="1900" b="1" dirty="0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Member Get Member</a:t>
            </a:r>
            <a:endParaRPr sz="1100" b="1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22;p4">
            <a:extLst>
              <a:ext uri="{FF2B5EF4-FFF2-40B4-BE49-F238E27FC236}">
                <a16:creationId xmlns:a16="http://schemas.microsoft.com/office/drawing/2014/main" id="{D4E7ED0C-F99B-BE5E-CFF5-445BD3AFD2FD}"/>
              </a:ext>
            </a:extLst>
          </p:cNvPr>
          <p:cNvSpPr txBox="1"/>
          <p:nvPr/>
        </p:nvSpPr>
        <p:spPr>
          <a:xfrm>
            <a:off x="7899400" y="5017168"/>
            <a:ext cx="6896100" cy="279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err="1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Parcerias</a:t>
            </a:r>
            <a:r>
              <a:rPr lang="en-US" sz="1900" b="1" dirty="0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para </a:t>
            </a:r>
            <a:r>
              <a:rPr lang="en-US" sz="1900" b="1" dirty="0" err="1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Expansão</a:t>
            </a:r>
            <a:endParaRPr sz="1100" b="1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23;p4">
            <a:extLst>
              <a:ext uri="{FF2B5EF4-FFF2-40B4-BE49-F238E27FC236}">
                <a16:creationId xmlns:a16="http://schemas.microsoft.com/office/drawing/2014/main" id="{8AC211E3-131D-30CF-24A1-877B95C91611}"/>
              </a:ext>
            </a:extLst>
          </p:cNvPr>
          <p:cNvSpPr txBox="1"/>
          <p:nvPr/>
        </p:nvSpPr>
        <p:spPr>
          <a:xfrm>
            <a:off x="6692900" y="6908800"/>
            <a:ext cx="7937500" cy="279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err="1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Consolidação</a:t>
            </a:r>
            <a:r>
              <a:rPr lang="en-US" sz="1900" b="1" dirty="0">
                <a:solidFill>
                  <a:srgbClr val="FFFFFF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e Escala</a:t>
            </a:r>
            <a:endParaRPr sz="1100" b="1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24;p4">
            <a:extLst>
              <a:ext uri="{FF2B5EF4-FFF2-40B4-BE49-F238E27FC236}">
                <a16:creationId xmlns:a16="http://schemas.microsoft.com/office/drawing/2014/main" id="{BE623E89-76E0-3556-1C22-D3E1887D8407}"/>
              </a:ext>
            </a:extLst>
          </p:cNvPr>
          <p:cNvSpPr txBox="1"/>
          <p:nvPr/>
        </p:nvSpPr>
        <p:spPr>
          <a:xfrm>
            <a:off x="5372100" y="3683000"/>
            <a:ext cx="101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E6E6E6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26;p4">
            <a:extLst>
              <a:ext uri="{FF2B5EF4-FFF2-40B4-BE49-F238E27FC236}">
                <a16:creationId xmlns:a16="http://schemas.microsoft.com/office/drawing/2014/main" id="{C2A111D5-0456-D8D2-A489-A539A10CB208}"/>
              </a:ext>
            </a:extLst>
          </p:cNvPr>
          <p:cNvSpPr txBox="1"/>
          <p:nvPr/>
        </p:nvSpPr>
        <p:spPr>
          <a:xfrm>
            <a:off x="5372100" y="5588000"/>
            <a:ext cx="101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E6E6E6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8;p4">
            <a:extLst>
              <a:ext uri="{FF2B5EF4-FFF2-40B4-BE49-F238E27FC236}">
                <a16:creationId xmlns:a16="http://schemas.microsoft.com/office/drawing/2014/main" id="{13D9AC4A-EDFC-80B7-93E7-9E8BB13ADFF1}"/>
              </a:ext>
            </a:extLst>
          </p:cNvPr>
          <p:cNvSpPr txBox="1"/>
          <p:nvPr/>
        </p:nvSpPr>
        <p:spPr>
          <a:xfrm>
            <a:off x="5372100" y="7493000"/>
            <a:ext cx="101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E6E6E6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101AF14A-0E30-C5E1-EAD4-ED925A09EAA2}"/>
              </a:ext>
            </a:extLst>
          </p:cNvPr>
          <p:cNvSpPr txBox="1"/>
          <p:nvPr/>
        </p:nvSpPr>
        <p:spPr>
          <a:xfrm>
            <a:off x="2743200" y="1333500"/>
            <a:ext cx="8280400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8"/>
              </a:lnSpc>
            </a:pPr>
            <a:r>
              <a:rPr lang="en-US" sz="3800" spc="-733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Estratégia</a:t>
            </a:r>
            <a:r>
              <a:rPr lang="en-US" sz="3800" spc="-733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de </a:t>
            </a:r>
            <a:r>
              <a:rPr lang="en-US" sz="3800" spc="-733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crescimento</a:t>
            </a:r>
            <a:endParaRPr lang="en-US" sz="3800" spc="-733" dirty="0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4" name="Google Shape;125;p4">
            <a:extLst>
              <a:ext uri="{FF2B5EF4-FFF2-40B4-BE49-F238E27FC236}">
                <a16:creationId xmlns:a16="http://schemas.microsoft.com/office/drawing/2014/main" id="{A3235131-0236-C5DE-7D8F-EA1D51322571}"/>
              </a:ext>
            </a:extLst>
          </p:cNvPr>
          <p:cNvSpPr txBox="1"/>
          <p:nvPr/>
        </p:nvSpPr>
        <p:spPr>
          <a:xfrm>
            <a:off x="8775700" y="3619500"/>
            <a:ext cx="7912100" cy="914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estratégia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inicial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é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buscar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usuários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-teste (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empresas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escritórios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contábeis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do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segmento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varejista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) para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utilizar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o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sistema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OLDNEWS FISCAL.AI 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indicar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solução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ampliando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a base de forma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orgânica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e com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baixo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custo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aquisição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.</a:t>
            </a:r>
            <a:endParaRPr sz="1100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27;p4">
            <a:extLst>
              <a:ext uri="{FF2B5EF4-FFF2-40B4-BE49-F238E27FC236}">
                <a16:creationId xmlns:a16="http://schemas.microsoft.com/office/drawing/2014/main" id="{EA5ABF9C-BA01-01A3-BBE7-DE2B24922DAB}"/>
              </a:ext>
            </a:extLst>
          </p:cNvPr>
          <p:cNvSpPr txBox="1"/>
          <p:nvPr/>
        </p:nvSpPr>
        <p:spPr>
          <a:xfrm>
            <a:off x="7886700" y="5524500"/>
            <a:ext cx="8496300" cy="914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Nosso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planejamento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prevê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formação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parcerias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com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escritórios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contábeis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focados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no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médio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varejo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e com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associações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classe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do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comércio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varejista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buscando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leads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qualificados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para a API OLDNEWS FISCAL.AI 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maior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penetração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no mercado.</a:t>
            </a:r>
            <a:endParaRPr sz="1100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9;p4">
            <a:extLst>
              <a:ext uri="{FF2B5EF4-FFF2-40B4-BE49-F238E27FC236}">
                <a16:creationId xmlns:a16="http://schemas.microsoft.com/office/drawing/2014/main" id="{0DE6D1B5-3B5A-B67C-1A35-872725FD33B3}"/>
              </a:ext>
            </a:extLst>
          </p:cNvPr>
          <p:cNvSpPr txBox="1"/>
          <p:nvPr/>
        </p:nvSpPr>
        <p:spPr>
          <a:xfrm>
            <a:off x="6692900" y="7302500"/>
            <a:ext cx="7937500" cy="1117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estratégia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crescimento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prevê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firmação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novas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parcerias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estratégicas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campanhas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dirigidas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para</a:t>
            </a:r>
            <a:r>
              <a:rPr lang="en-US" sz="1600" i="1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heavy users 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esforços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venda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para 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atingimento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escala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da </a:t>
            </a:r>
            <a:r>
              <a:rPr lang="en-US" sz="16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solução</a:t>
            </a:r>
            <a:r>
              <a:rPr lang="en-US" sz="16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.</a:t>
            </a:r>
            <a:endParaRPr sz="1100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6694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384414" y="4270606"/>
            <a:ext cx="2704528" cy="27045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t="-2896" b="-37350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815811" y="4270606"/>
            <a:ext cx="2704528" cy="270452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3"/>
              <a:stretch>
                <a:fillRect t="-12500" b="-12500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-4292574" y="-2256106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4724379" y="-4193474"/>
            <a:ext cx="8701678" cy="718284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5644361" y="2492436"/>
            <a:ext cx="6999277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NOSSO 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84414" y="7290406"/>
            <a:ext cx="2585133" cy="32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MÁRCIA VIEIRA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15811" y="7290406"/>
            <a:ext cx="3201478" cy="32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RICARDO CROCE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91600" y="7935021"/>
            <a:ext cx="3596626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en-US" sz="2200" u="none" strike="noStrike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Parcerias</a:t>
            </a:r>
            <a:r>
              <a:rPr lang="en-US" sz="2200" u="none" strike="noStrik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, Marketing e </a:t>
            </a:r>
            <a:r>
              <a:rPr lang="en-US" sz="2200" u="none" strike="noStrike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Vendas</a:t>
            </a:r>
            <a:endParaRPr lang="en-US" sz="2200" u="none" strike="noStrike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924669" y="7935020"/>
            <a:ext cx="2486813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Desenvolvedor</a:t>
            </a:r>
            <a:r>
              <a:rPr lang="en-US" sz="2200" u="none" strike="noStrik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</a:p>
        </p:txBody>
      </p:sp>
      <p:pic>
        <p:nvPicPr>
          <p:cNvPr id="16" name="Picture 15" descr="A person in a blue suit&#10;&#10;AI-generated content may be incorrect.">
            <a:extLst>
              <a:ext uri="{FF2B5EF4-FFF2-40B4-BE49-F238E27FC236}">
                <a16:creationId xmlns:a16="http://schemas.microsoft.com/office/drawing/2014/main" id="{A3D99B1C-49DF-B1D4-D729-D567FE5F3C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b="17877"/>
          <a:stretch>
            <a:fillRect/>
          </a:stretch>
        </p:blipFill>
        <p:spPr>
          <a:xfrm>
            <a:off x="5791200" y="4270606"/>
            <a:ext cx="2843001" cy="2696082"/>
          </a:xfrm>
          <a:prstGeom prst="roundRect">
            <a:avLst/>
          </a:prstGeom>
        </p:spPr>
      </p:pic>
      <p:pic>
        <p:nvPicPr>
          <p:cNvPr id="29" name="Picture 28" descr="A person standing in front of a wall with a logo&#10;&#10;AI-generated content may be incorrect.">
            <a:extLst>
              <a:ext uri="{FF2B5EF4-FFF2-40B4-BE49-F238E27FC236}">
                <a16:creationId xmlns:a16="http://schemas.microsoft.com/office/drawing/2014/main" id="{B5BD5872-4B75-18B3-0D0D-D6DCB5EDE2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4" t="28800" r="39461" b="33617"/>
          <a:stretch>
            <a:fillRect/>
          </a:stretch>
        </p:blipFill>
        <p:spPr>
          <a:xfrm>
            <a:off x="9395300" y="4146849"/>
            <a:ext cx="2733461" cy="2828286"/>
          </a:xfrm>
          <a:prstGeom prst="roundRect">
            <a:avLst/>
          </a:prstGeom>
        </p:spPr>
      </p:pic>
      <p:sp>
        <p:nvSpPr>
          <p:cNvPr id="30" name="Google Shape;170;p7">
            <a:extLst>
              <a:ext uri="{FF2B5EF4-FFF2-40B4-BE49-F238E27FC236}">
                <a16:creationId xmlns:a16="http://schemas.microsoft.com/office/drawing/2014/main" id="{16E2DCE7-1F0C-AFFC-ACB8-86064651E7D8}"/>
              </a:ext>
            </a:extLst>
          </p:cNvPr>
          <p:cNvSpPr txBox="1"/>
          <p:nvPr/>
        </p:nvSpPr>
        <p:spPr>
          <a:xfrm>
            <a:off x="4648199" y="8515216"/>
            <a:ext cx="10076179" cy="91452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Os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integrantes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possuem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ampla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experiência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no </a:t>
            </a:r>
            <a:r>
              <a:rPr lang="en-US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desenvolvimento</a:t>
            </a:r>
            <a:r>
              <a:rPr lang="en-US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tecnologia</a:t>
            </a:r>
            <a:r>
              <a:rPr lang="en-US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gest</a:t>
            </a:r>
            <a:r>
              <a:rPr lang="en-US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ã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o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projetos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e marketing. Demais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expertises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serão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contratadas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oportunamente</a:t>
            </a:r>
            <a:r>
              <a:rPr lang="en-US" sz="1800" dirty="0">
                <a:solidFill>
                  <a:srgbClr val="E6E6E6"/>
                </a:solidFill>
                <a:latin typeface="Tomorrow" panose="020B0604020202020204" charset="0"/>
                <a:ea typeface="Poppins"/>
                <a:cs typeface="Poppins"/>
                <a:sym typeface="Poppins"/>
              </a:rPr>
              <a:t>.</a:t>
            </a:r>
            <a:endParaRPr sz="1800" dirty="0">
              <a:solidFill>
                <a:schemeClr val="dk1"/>
              </a:solidFill>
              <a:latin typeface="Tomorrow" panose="020B0604020202020204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04478" y="5368300"/>
            <a:ext cx="6281646" cy="41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@oldnews_fiscal.ai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04478" y="7173359"/>
            <a:ext cx="6281646" cy="41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www.oldnews_fiscal.ai.com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04478" y="6270829"/>
            <a:ext cx="6281646" cy="41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contato@oldnews_fiscal.ai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04478" y="3798641"/>
            <a:ext cx="8780463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38"/>
              </a:lnSpc>
            </a:pPr>
            <a:r>
              <a:rPr lang="en-US" sz="3800" spc="-82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GET IN TOUCH</a:t>
            </a:r>
          </a:p>
        </p:txBody>
      </p:sp>
      <p:sp>
        <p:nvSpPr>
          <p:cNvPr id="7" name="Freeform 7"/>
          <p:cNvSpPr/>
          <p:nvPr/>
        </p:nvSpPr>
        <p:spPr>
          <a:xfrm>
            <a:off x="-1917230" y="-2362072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1"/>
                </a:lnTo>
                <a:lnTo>
                  <a:pt x="0" y="732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1865595">
            <a:off x="10346325" y="5657089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0" y="0"/>
                </a:moveTo>
                <a:lnTo>
                  <a:pt x="12077233" y="0"/>
                </a:lnTo>
                <a:lnTo>
                  <a:pt x="12077233" y="7202422"/>
                </a:lnTo>
                <a:lnTo>
                  <a:pt x="0" y="7202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DD09C-3A8B-26DB-8411-DC09753D7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36FA1A-E839-3C5B-6211-A159CCCC506A}"/>
              </a:ext>
            </a:extLst>
          </p:cNvPr>
          <p:cNvSpPr/>
          <p:nvPr/>
        </p:nvSpPr>
        <p:spPr>
          <a:xfrm>
            <a:off x="13182600" y="5582372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23CBA04-CFB0-3B60-5E0F-FFF0B8E5A983}"/>
              </a:ext>
            </a:extLst>
          </p:cNvPr>
          <p:cNvSpPr/>
          <p:nvPr/>
        </p:nvSpPr>
        <p:spPr>
          <a:xfrm>
            <a:off x="11618431" y="-3598435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A201F37-D39D-4BAE-92B5-74697052DD01}"/>
              </a:ext>
            </a:extLst>
          </p:cNvPr>
          <p:cNvSpPr/>
          <p:nvPr/>
        </p:nvSpPr>
        <p:spPr>
          <a:xfrm>
            <a:off x="-1567082" y="8039100"/>
            <a:ext cx="14216282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0A5C3-D828-1CAE-0BEE-F6FB9B0FDFAA}"/>
              </a:ext>
            </a:extLst>
          </p:cNvPr>
          <p:cNvSpPr txBox="1"/>
          <p:nvPr/>
        </p:nvSpPr>
        <p:spPr>
          <a:xfrm>
            <a:off x="1676400" y="3350210"/>
            <a:ext cx="1097280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Integrantes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 do Grupo: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Márcia Vieira - marciaionevieira@gmail.com</a:t>
            </a:r>
            <a:endParaRPr kumimoji="0" lang="en-US" sz="30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Ricardo Croce - </a:t>
            </a:r>
            <a:r>
              <a:rPr kumimoji="0" lang="en-US" sz="3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ricardo@croce.ggf.br</a:t>
            </a:r>
            <a:r>
              <a:rPr kumimoji="0" lang="en-US" sz="3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morrow" panose="020B0604020202020204" charset="0"/>
                <a:ea typeface="+mn-ea"/>
                <a:cs typeface="+mn-cs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omorrow" panose="020B0604020202020204" charset="0"/>
              <a:ea typeface="+mn-ea"/>
              <a:cs typeface="+mn-cs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FE500E0-FA01-EE73-1B80-898DF73C62DD}"/>
              </a:ext>
            </a:extLst>
          </p:cNvPr>
          <p:cNvSpPr txBox="1"/>
          <p:nvPr/>
        </p:nvSpPr>
        <p:spPr>
          <a:xfrm>
            <a:off x="1830018" y="1712498"/>
            <a:ext cx="11472325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-52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Grupo </a:t>
            </a:r>
            <a:r>
              <a:rPr kumimoji="0" lang="en-US" sz="3800" b="0" i="0" u="none" strike="noStrike" kern="1200" cap="none" spc="-529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oldnew</a:t>
            </a:r>
            <a:endParaRPr kumimoji="0" lang="en-US" sz="3800" b="0" i="0" u="none" strike="noStrike" kern="1200" cap="none" spc="-52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F0763-D506-27A6-E518-0422E3A60A71}"/>
              </a:ext>
            </a:extLst>
          </p:cNvPr>
          <p:cNvSpPr txBox="1"/>
          <p:nvPr/>
        </p:nvSpPr>
        <p:spPr>
          <a:xfrm>
            <a:off x="0" y="6474953"/>
            <a:ext cx="10363199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2400" b="1" dirty="0">
                <a:solidFill>
                  <a:srgbClr val="FFFFFF"/>
                </a:solidFill>
                <a:latin typeface="Tomorrow" panose="020B0604020202020204" charset="0"/>
                <a:ea typeface="Canva Sans Bold"/>
                <a:cs typeface="Canva Sans Bold"/>
                <a:sym typeface="Canva Sans Bold"/>
              </a:rPr>
              <a:t>I2A2 – Institute of Applied Artificial Intelligence</a:t>
            </a:r>
            <a:endParaRPr lang="en-US" sz="2400" b="1" dirty="0">
              <a:solidFill>
                <a:schemeClr val="bg1"/>
              </a:solidFill>
              <a:latin typeface="Tomorrow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14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86000" y="7106882"/>
            <a:ext cx="12039600" cy="2398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ts val="600"/>
              </a:spcBef>
            </a:pP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Um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sistema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inteligente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que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transforma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dados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fiscais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em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conhecimento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eficiência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e compliance </a:t>
            </a:r>
            <a:r>
              <a:rPr lang="en-US" sz="30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automatizado</a:t>
            </a:r>
            <a:r>
              <a:rPr lang="en-US" sz="3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.</a:t>
            </a:r>
            <a:endParaRPr lang="en-US" sz="30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  <a:p>
            <a:pPr lvl="0">
              <a:lnSpc>
                <a:spcPts val="3500"/>
              </a:lnSpc>
              <a:spcBef>
                <a:spcPts val="1200"/>
              </a:spcBef>
            </a:pP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Detecção de fraudes e padrões suspeitos em Notas Fiscais Eletrônicas (NF-e) e documentos fiscais, através de uma arquitetura </a:t>
            </a:r>
            <a:r>
              <a:rPr lang="pt-BR" sz="3000" dirty="0" err="1">
                <a:solidFill>
                  <a:schemeClr val="bg1"/>
                </a:solidFill>
                <a:latin typeface="Tomorrow" panose="020B0604020202020204" charset="0"/>
              </a:rPr>
              <a:t>multi-agente</a:t>
            </a: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.</a:t>
            </a:r>
            <a:endParaRPr lang="en-US" sz="30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</p:txBody>
      </p:sp>
      <p:pic>
        <p:nvPicPr>
          <p:cNvPr id="1026" name="Picture 2" descr="Agentes de IA: O que são e como beneficiam empresas?">
            <a:extLst>
              <a:ext uri="{FF2B5EF4-FFF2-40B4-BE49-F238E27FC236}">
                <a16:creationId xmlns:a16="http://schemas.microsoft.com/office/drawing/2014/main" id="{417925E3-7F6E-BC9B-20C8-5729DBD0E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52"/>
          <a:stretch>
            <a:fillRect/>
          </a:stretch>
        </p:blipFill>
        <p:spPr bwMode="auto">
          <a:xfrm>
            <a:off x="35169" y="-710660"/>
            <a:ext cx="13407966" cy="62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/>
          <p:cNvSpPr txBox="1"/>
          <p:nvPr/>
        </p:nvSpPr>
        <p:spPr>
          <a:xfrm>
            <a:off x="2315307" y="6134100"/>
            <a:ext cx="9958831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31"/>
              </a:lnSpc>
            </a:pPr>
            <a:r>
              <a:rPr lang="en-US" sz="3800" spc="-528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Oldnews</a:t>
            </a: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fiscal.AI</a:t>
            </a:r>
          </a:p>
        </p:txBody>
      </p:sp>
      <p:sp>
        <p:nvSpPr>
          <p:cNvPr id="3" name="Freeform 3"/>
          <p:cNvSpPr/>
          <p:nvPr/>
        </p:nvSpPr>
        <p:spPr>
          <a:xfrm>
            <a:off x="14173200" y="-114300"/>
            <a:ext cx="13182600" cy="12649200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836846" y="8024367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36499" y="2298349"/>
            <a:ext cx="7137102" cy="6500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Um volume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gigantesto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de NF-e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são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emitidas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transacionadas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diariamente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Brasil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(52,4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bilhões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de NF-e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foram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emitidas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desde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2006).</a:t>
            </a:r>
          </a:p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Open Sans"/>
              <a:cs typeface="Open Sans"/>
              <a:sym typeface="Open Sans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A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classificação manual de produtos (NCM)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é trabalhosa, sujeita a erros e custa milhões em ineficiência operacional.</a:t>
            </a:r>
          </a:p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Grande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parte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da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classificação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fiscal 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detecção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fraudes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ainda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são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feitas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Open Sans"/>
                <a:cs typeface="Open Sans"/>
                <a:sym typeface="Open Sans"/>
              </a:rPr>
              <a:t> de forma manual.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endParaRPr lang="pt-BR" sz="2400" dirty="0">
              <a:solidFill>
                <a:schemeClr val="bg1"/>
              </a:solidFill>
              <a:latin typeface="Tomorrow" panose="020B0604020202020204" charset="0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Falta de modelos robustos adaptados ao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português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e de dados públicos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rotulados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limita a automação fiscal.</a:t>
            </a:r>
          </a:p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Open Sans"/>
              <a:cs typeface="Open Sans"/>
              <a:sym typeface="Open Sans"/>
            </a:endParaRPr>
          </a:p>
          <a:p>
            <a:pPr marL="342900" lvl="0" indent="-342900">
              <a:lnSpc>
                <a:spcPts val="3815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81769" y="725953"/>
            <a:ext cx="9958831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31"/>
              </a:lnSpc>
            </a:pP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 PROBLEMA</a:t>
            </a:r>
          </a:p>
        </p:txBody>
      </p:sp>
      <p:pic>
        <p:nvPicPr>
          <p:cNvPr id="3074" name="Picture 2" descr="A importância da captura automática de notas fiscais no contábil">
            <a:extLst>
              <a:ext uri="{FF2B5EF4-FFF2-40B4-BE49-F238E27FC236}">
                <a16:creationId xmlns:a16="http://schemas.microsoft.com/office/drawing/2014/main" id="{7F704ADF-4842-E33C-98D0-8E61F3A48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24873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E960-0EF3-15D0-6670-0FB3760C9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09774F0-B576-3750-DEFA-EA0F2655C6D8}"/>
              </a:ext>
            </a:extLst>
          </p:cNvPr>
          <p:cNvSpPr/>
          <p:nvPr/>
        </p:nvSpPr>
        <p:spPr>
          <a:xfrm>
            <a:off x="12410582" y="9243567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18B5CD3-5CFF-5737-775A-21352F1CC3A5}"/>
              </a:ext>
            </a:extLst>
          </p:cNvPr>
          <p:cNvSpPr txBox="1"/>
          <p:nvPr/>
        </p:nvSpPr>
        <p:spPr>
          <a:xfrm>
            <a:off x="9127642" y="3086100"/>
            <a:ext cx="7858618" cy="594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A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Nota Fiscal Eletrônica (NF-e)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é um documento digital complexo e altamente padronizado.</a:t>
            </a: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O campo </a:t>
            </a:r>
            <a:r>
              <a:rPr lang="pt-BR" sz="2400" b="1" dirty="0" err="1">
                <a:solidFill>
                  <a:schemeClr val="bg1"/>
                </a:solidFill>
                <a:latin typeface="Tomorrow" panose="020B0604020202020204" charset="0"/>
              </a:rPr>
              <a:t>xProd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(descrição do produto) é o núcleo semântico — mas também o mais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ruidoso e inconsistente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.</a:t>
            </a: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Existe uma lacuna científica: </a:t>
            </a: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poucos modelos de NLP em português aplicados ao domínio fiscal.</a:t>
            </a: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70 %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 das empresas já emitiram notas com alguma “informação tributária divergente.</a:t>
            </a: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Erros mais comuns: 56% apontam o preenchimento incorreto de códigos como NCM/CFOP/CST .</a:t>
            </a: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Setores relatados como mais afetados: Comércio (~44,21 %) e Indústria (~13 %).</a:t>
            </a:r>
            <a:endParaRPr lang="en-US" sz="2400" dirty="0">
              <a:solidFill>
                <a:schemeClr val="bg1"/>
              </a:solidFill>
              <a:latin typeface="Tomorrow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247193F-3654-2123-46B5-EB5F9E429FD8}"/>
              </a:ext>
            </a:extLst>
          </p:cNvPr>
          <p:cNvSpPr txBox="1"/>
          <p:nvPr/>
        </p:nvSpPr>
        <p:spPr>
          <a:xfrm>
            <a:off x="4038600" y="725953"/>
            <a:ext cx="12039600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31"/>
              </a:lnSpc>
            </a:pPr>
            <a:r>
              <a:rPr lang="en-US" sz="3800" spc="-528" dirty="0">
                <a:solidFill>
                  <a:schemeClr val="bg1"/>
                </a:solidFill>
                <a:latin typeface="Mokoto"/>
                <a:ea typeface="Mokoto"/>
                <a:cs typeface="Mokoto"/>
                <a:sym typeface="Mokoto"/>
              </a:rPr>
              <a:t>O DESAFIO: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FB5BE-8D51-C6B3-6E39-F0A22D8642A4}"/>
              </a:ext>
            </a:extLst>
          </p:cNvPr>
          <p:cNvSpPr txBox="1"/>
          <p:nvPr/>
        </p:nvSpPr>
        <p:spPr>
          <a:xfrm>
            <a:off x="3962400" y="1558140"/>
            <a:ext cx="9348536" cy="1022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800"/>
              </a:lnSpc>
            </a:pPr>
            <a:r>
              <a:rPr lang="pt-BR" sz="3000" dirty="0">
                <a:solidFill>
                  <a:schemeClr val="bg1"/>
                </a:solidFill>
                <a:latin typeface="Tomorrow" panose="020B0604020202020204" charset="0"/>
              </a:rPr>
              <a:t>interpretar descrições ruidosas e curtas em linguagem fiscal do português brasileiro</a:t>
            </a:r>
            <a:endParaRPr lang="en-US" sz="3000" spc="-528" dirty="0">
              <a:solidFill>
                <a:schemeClr val="bg1"/>
              </a:solidFill>
              <a:latin typeface="Tomorrow" panose="020B0604020202020204" charset="0"/>
              <a:ea typeface="Mokoto"/>
              <a:cs typeface="Mokoto"/>
              <a:sym typeface="Mokoto"/>
            </a:endParaRPr>
          </a:p>
        </p:txBody>
      </p:sp>
      <p:pic>
        <p:nvPicPr>
          <p:cNvPr id="4098" name="Picture 2" descr="6 problemas na consulta de nota fiscal e como resolver | Qive">
            <a:extLst>
              <a:ext uri="{FF2B5EF4-FFF2-40B4-BE49-F238E27FC236}">
                <a16:creationId xmlns:a16="http://schemas.microsoft.com/office/drawing/2014/main" id="{596BEAC4-954E-AD4B-EE48-6D0B2543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597395"/>
            <a:ext cx="8739609" cy="672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2">
            <a:extLst>
              <a:ext uri="{FF2B5EF4-FFF2-40B4-BE49-F238E27FC236}">
                <a16:creationId xmlns:a16="http://schemas.microsoft.com/office/drawing/2014/main" id="{FB8F8AA3-FDD4-24E1-4EC4-B2D11BDB6191}"/>
              </a:ext>
            </a:extLst>
          </p:cNvPr>
          <p:cNvSpPr/>
          <p:nvPr/>
        </p:nvSpPr>
        <p:spPr>
          <a:xfrm>
            <a:off x="-6248400" y="0"/>
            <a:ext cx="8701678" cy="1074420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8" y="0"/>
                </a:lnTo>
                <a:lnTo>
                  <a:pt x="8701678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182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88CCD3-1529-1A6B-03C4-BD57E072F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A1BB61F3-58AE-C099-F358-104E358ED604}"/>
              </a:ext>
            </a:extLst>
          </p:cNvPr>
          <p:cNvSpPr/>
          <p:nvPr/>
        </p:nvSpPr>
        <p:spPr>
          <a:xfrm rot="5400000">
            <a:off x="-5255442" y="266700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7" name="Picture 16" descr="A red and white target with darts&#10;&#10;AI-generated content may be incorrect.">
            <a:extLst>
              <a:ext uri="{FF2B5EF4-FFF2-40B4-BE49-F238E27FC236}">
                <a16:creationId xmlns:a16="http://schemas.microsoft.com/office/drawing/2014/main" id="{16CF84F5-184C-871A-5D99-A4342629B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876300"/>
            <a:ext cx="9144000" cy="9144000"/>
          </a:xfrm>
          <a:prstGeom prst="rect">
            <a:avLst/>
          </a:prstGeom>
        </p:spPr>
      </p:pic>
      <p:sp>
        <p:nvSpPr>
          <p:cNvPr id="2" name="Freeform 6">
            <a:extLst>
              <a:ext uri="{FF2B5EF4-FFF2-40B4-BE49-F238E27FC236}">
                <a16:creationId xmlns:a16="http://schemas.microsoft.com/office/drawing/2014/main" id="{35F52E13-AFBA-7D77-7CF7-0E4B4AB4D7F8}"/>
              </a:ext>
            </a:extLst>
          </p:cNvPr>
          <p:cNvSpPr/>
          <p:nvPr/>
        </p:nvSpPr>
        <p:spPr>
          <a:xfrm>
            <a:off x="-1143000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1D8AB-9007-37F8-716D-2DF379DDC2ED}"/>
              </a:ext>
            </a:extLst>
          </p:cNvPr>
          <p:cNvSpPr txBox="1"/>
          <p:nvPr/>
        </p:nvSpPr>
        <p:spPr>
          <a:xfrm>
            <a:off x="3651696" y="1264936"/>
            <a:ext cx="83117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rgbClr val="FFC000"/>
                </a:solidFill>
                <a:latin typeface="Tomorrow" panose="020B0604020202020204" charset="0"/>
              </a:rPr>
              <a:t>JÁ PENSOU EM TER UM </a:t>
            </a:r>
          </a:p>
          <a:p>
            <a:pPr algn="ctr"/>
            <a:r>
              <a:rPr lang="pt-BR" sz="3800" b="1" dirty="0">
                <a:solidFill>
                  <a:srgbClr val="FFC000"/>
                </a:solidFill>
                <a:latin typeface="Tomorrow" panose="020B0604020202020204" charset="0"/>
              </a:rPr>
              <a:t>ECOSSISTEMA DE AGENTES </a:t>
            </a:r>
          </a:p>
          <a:p>
            <a:pPr algn="ctr"/>
            <a:r>
              <a:rPr lang="pt-BR" sz="3000" b="1" dirty="0">
                <a:solidFill>
                  <a:srgbClr val="FFC000"/>
                </a:solidFill>
                <a:latin typeface="Tomorrow" panose="020B0604020202020204" charset="0"/>
              </a:rPr>
              <a:t>TRABALHANDO COMO UMA EQUIPE FISCAL DIGITAL PARA TORNAR SUA OPERAÇÃO MAIS EFICIENTE E INTELIGENTE</a:t>
            </a:r>
            <a:r>
              <a:rPr lang="en-US" sz="3000" b="1" dirty="0">
                <a:solidFill>
                  <a:srgbClr val="FFC000"/>
                </a:solidFill>
                <a:latin typeface="Tomorrow" panose="020B0604020202020204" charset="0"/>
              </a:rPr>
              <a:t>?</a:t>
            </a:r>
            <a:endParaRPr lang="pt-BR" sz="3000" b="1" dirty="0">
              <a:solidFill>
                <a:srgbClr val="FFC000"/>
              </a:solidFill>
              <a:latin typeface="Tomorrow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31E61-732D-600D-F3D9-C2188C9F429E}"/>
              </a:ext>
            </a:extLst>
          </p:cNvPr>
          <p:cNvSpPr txBox="1"/>
          <p:nvPr/>
        </p:nvSpPr>
        <p:spPr>
          <a:xfrm>
            <a:off x="3429000" y="4449782"/>
            <a:ext cx="92964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Tomorrow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OLDNEWS FISCAL.AI é um sistema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800" dirty="0" err="1">
                <a:solidFill>
                  <a:schemeClr val="bg1"/>
                </a:solidFill>
                <a:latin typeface="Tomorrow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multi-agente</a:t>
            </a:r>
            <a:r>
              <a:rPr lang="pt-BR" sz="2800" dirty="0">
                <a:solidFill>
                  <a:schemeClr val="bg1"/>
                </a:solidFill>
                <a:latin typeface="Tomorrow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inteligente (</a:t>
            </a:r>
            <a:r>
              <a:rPr lang="pt-BR" sz="2800" dirty="0" err="1">
                <a:solidFill>
                  <a:schemeClr val="bg1"/>
                </a:solidFill>
                <a:latin typeface="Tomorrow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CrewAI</a:t>
            </a:r>
            <a:r>
              <a:rPr lang="pt-BR" sz="2800" dirty="0">
                <a:solidFill>
                  <a:schemeClr val="bg1"/>
                </a:solidFill>
                <a:latin typeface="Tomorrow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) para análise automatizada de </a:t>
            </a:r>
            <a:r>
              <a:rPr lang="pt-BR" altLang="pt-BR" sz="2800" dirty="0">
                <a:solidFill>
                  <a:schemeClr val="bg1"/>
                </a:solidFill>
                <a:latin typeface="Tomorrow" panose="020B0604020202020204" charset="0"/>
              </a:rPr>
              <a:t>NF-e, NFS-e e CSV e detecção de fraudes e inconsistências, que utiliza IA avançada e NLP com BERT-like models.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2800" dirty="0">
              <a:solidFill>
                <a:schemeClr val="bg1"/>
              </a:solidFill>
              <a:latin typeface="Tomorrow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solidFill>
                  <a:schemeClr val="bg1"/>
                </a:solidFill>
                <a:latin typeface="Tomorrow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A solução representa a união entre IA responsável, inovação fiscal e ciência de dados aplicada à realidade brasileira.</a:t>
            </a:r>
            <a:r>
              <a:rPr lang="pt-BR" altLang="pt-BR" sz="2800" dirty="0">
                <a:latin typeface="Tomorrow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7743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EE788A-271D-4E77-5AA5-4712C179B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4A1EB505-7A83-2E54-260C-F31EF68E2C74}"/>
              </a:ext>
            </a:extLst>
          </p:cNvPr>
          <p:cNvSpPr/>
          <p:nvPr/>
        </p:nvSpPr>
        <p:spPr>
          <a:xfrm>
            <a:off x="-5562600" y="-1393699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36252B9-B514-1B42-1136-1F1221A0E774}"/>
              </a:ext>
            </a:extLst>
          </p:cNvPr>
          <p:cNvSpPr/>
          <p:nvPr/>
        </p:nvSpPr>
        <p:spPr>
          <a:xfrm>
            <a:off x="14544182" y="5707634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86ADBB9-F756-9B08-D4AB-510CE26647E7}"/>
              </a:ext>
            </a:extLst>
          </p:cNvPr>
          <p:cNvSpPr txBox="1"/>
          <p:nvPr/>
        </p:nvSpPr>
        <p:spPr>
          <a:xfrm>
            <a:off x="2743200" y="699096"/>
            <a:ext cx="9144000" cy="634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31"/>
              </a:lnSpc>
            </a:pP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 SOLUÇÃO </a:t>
            </a:r>
            <a:r>
              <a:rPr lang="en-US" sz="3800" spc="-528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já</a:t>
            </a: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</a:t>
            </a:r>
            <a:r>
              <a:rPr lang="en-US" sz="3800" spc="-528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existe</a:t>
            </a: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!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AC34A8-0D55-FBB0-EB16-AD9D2F60D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10" b="12808"/>
          <a:stretch>
            <a:fillRect/>
          </a:stretch>
        </p:blipFill>
        <p:spPr>
          <a:xfrm>
            <a:off x="304800" y="2171700"/>
            <a:ext cx="8382000" cy="7555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E96D07-9CD9-4EC8-D43C-D9BE8A0D8650}"/>
              </a:ext>
            </a:extLst>
          </p:cNvPr>
          <p:cNvSpPr txBox="1"/>
          <p:nvPr/>
        </p:nvSpPr>
        <p:spPr>
          <a:xfrm>
            <a:off x="9177083" y="2324100"/>
            <a:ext cx="82727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000" dirty="0">
                <a:solidFill>
                  <a:srgbClr val="FF9900"/>
                </a:solidFill>
                <a:latin typeface="Tomorrow" panose="020B0604020202020204" charset="0"/>
              </a:rPr>
              <a:t>Sua equipe fiscal com superpoderes de IA!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A6ED3B4A-EF85-9D99-D9D0-C5299D041AC3}"/>
              </a:ext>
            </a:extLst>
          </p:cNvPr>
          <p:cNvSpPr txBox="1"/>
          <p:nvPr/>
        </p:nvSpPr>
        <p:spPr>
          <a:xfrm>
            <a:off x="9601202" y="1638300"/>
            <a:ext cx="6553198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31"/>
              </a:lnSpc>
            </a:pPr>
            <a:r>
              <a:rPr lang="en-US" sz="3600" spc="-528" dirty="0" err="1">
                <a:solidFill>
                  <a:srgbClr val="FF9900"/>
                </a:solidFill>
                <a:latin typeface="Mokoto"/>
                <a:ea typeface="Mokoto"/>
                <a:cs typeface="Mokoto"/>
                <a:sym typeface="Mokoto"/>
              </a:rPr>
              <a:t>Oldnews</a:t>
            </a:r>
            <a:r>
              <a:rPr lang="en-US" sz="3600" spc="-528" dirty="0">
                <a:solidFill>
                  <a:srgbClr val="FF9900"/>
                </a:solidFill>
                <a:latin typeface="Mokoto"/>
                <a:ea typeface="Mokoto"/>
                <a:cs typeface="Mokoto"/>
                <a:sym typeface="Mokoto"/>
              </a:rPr>
              <a:t> fiscal.AI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F90F32-144A-8EB6-CC7D-020F148423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2"/>
          <a:stretch>
            <a:fillRect/>
          </a:stretch>
        </p:blipFill>
        <p:spPr>
          <a:xfrm>
            <a:off x="8894340" y="3562698"/>
            <a:ext cx="9144000" cy="620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6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0607B-B085-F07B-4908-22D03827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AA12D897-7CF7-86AF-E2E1-6432EC9FC6B7}"/>
              </a:ext>
            </a:extLst>
          </p:cNvPr>
          <p:cNvSpPr/>
          <p:nvPr/>
        </p:nvSpPr>
        <p:spPr>
          <a:xfrm>
            <a:off x="-4724400" y="-1393699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0809244-E72B-2D7A-726A-FA054C9AADE8}"/>
              </a:ext>
            </a:extLst>
          </p:cNvPr>
          <p:cNvSpPr/>
          <p:nvPr/>
        </p:nvSpPr>
        <p:spPr>
          <a:xfrm>
            <a:off x="14544182" y="5707634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0CA7A78-9BE6-3448-9E57-844216DD8989}"/>
              </a:ext>
            </a:extLst>
          </p:cNvPr>
          <p:cNvSpPr txBox="1"/>
          <p:nvPr/>
        </p:nvSpPr>
        <p:spPr>
          <a:xfrm>
            <a:off x="3733800" y="647700"/>
            <a:ext cx="9958831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31"/>
              </a:lnSpc>
            </a:pPr>
            <a:r>
              <a:rPr lang="en-US" sz="3800" spc="-528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Oldnews</a:t>
            </a:r>
            <a:r>
              <a:rPr lang="en-US" sz="3800" spc="-52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fiscal.AI</a:t>
            </a:r>
          </a:p>
        </p:txBody>
      </p:sp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1E70967D-467B-0237-82A1-70B8FAD24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952500"/>
            <a:ext cx="5303018" cy="8877300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6AD343F7-C8F8-777D-0F30-F5F60A8AB529}"/>
              </a:ext>
            </a:extLst>
          </p:cNvPr>
          <p:cNvSpPr txBox="1"/>
          <p:nvPr/>
        </p:nvSpPr>
        <p:spPr>
          <a:xfrm>
            <a:off x="3733800" y="2552700"/>
            <a:ext cx="8701678" cy="3658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sym typeface="Tomorrow"/>
              </a:rPr>
              <a:t>Somos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sym typeface="Tomorrow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sym typeface="Tomorrow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sym typeface="Tomorrow"/>
              </a:rPr>
              <a:t> p</a:t>
            </a:r>
            <a:r>
              <a:rPr lang="pt-BR" sz="2400" dirty="0" err="1">
                <a:solidFill>
                  <a:schemeClr val="bg1"/>
                </a:solidFill>
                <a:latin typeface="Tomorrow" panose="020B0604020202020204" charset="0"/>
              </a:rPr>
              <a:t>lataforma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 completa de </a:t>
            </a:r>
            <a:r>
              <a:rPr lang="pt-BR" sz="2800" b="1" dirty="0">
                <a:solidFill>
                  <a:schemeClr val="bg1"/>
                </a:solidFill>
                <a:latin typeface="Tomorrow" panose="020B0604020202020204" charset="0"/>
              </a:rPr>
              <a:t>análise e auditoria fiscal inteligente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. que:</a:t>
            </a:r>
          </a:p>
          <a:p>
            <a:endParaRPr lang="pt-BR" sz="2400" dirty="0">
              <a:solidFill>
                <a:schemeClr val="bg1"/>
              </a:solidFill>
              <a:latin typeface="Tomorrow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Detecta fraudes, inconsistências e padrões suspeitos.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Combina IA, análise estatística e validação legal automatizada.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Possui interface web moderna (</a:t>
            </a:r>
            <a:r>
              <a:rPr lang="pt-BR" sz="2400" dirty="0" err="1">
                <a:solidFill>
                  <a:schemeClr val="bg1"/>
                </a:solidFill>
                <a:latin typeface="Tomorrow" panose="020B0604020202020204" charset="0"/>
              </a:rPr>
              <a:t>Streamlit</a:t>
            </a:r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) com dashboard interativo e chat inteligente.</a:t>
            </a:r>
            <a:endParaRPr lang="en-US" sz="24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  <a:p>
            <a:pPr marL="342900" indent="-342900">
              <a:lnSpc>
                <a:spcPts val="3815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CE56B4F6-48DA-782E-E85E-E014A38347AF}"/>
              </a:ext>
            </a:extLst>
          </p:cNvPr>
          <p:cNvSpPr txBox="1"/>
          <p:nvPr/>
        </p:nvSpPr>
        <p:spPr>
          <a:xfrm>
            <a:off x="3706055" y="6272348"/>
            <a:ext cx="8701678" cy="2991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815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  <a:p>
            <a:pPr marL="342900" indent="-342900">
              <a:lnSpc>
                <a:spcPts val="3815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Redução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erros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fraudes</a:t>
            </a:r>
            <a:endParaRPr lang="en-US" sz="24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  <a:p>
            <a:pPr marL="342900" indent="-342900">
              <a:lnSpc>
                <a:spcPts val="3815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Pro</a:t>
            </a:r>
            <a:r>
              <a:rPr lang="it-IT" sz="2400" dirty="0">
                <a:solidFill>
                  <a:schemeClr val="bg1"/>
                </a:solidFill>
                <a:latin typeface="Tomorrow" panose="020B0604020202020204" charset="0"/>
              </a:rPr>
              <a:t>cessamento Multi-formato — XML, CSV, NFS-e.</a:t>
            </a:r>
          </a:p>
          <a:p>
            <a:pPr marL="342900" indent="-342900">
              <a:lnSpc>
                <a:spcPts val="3815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Classificação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 NCM 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detecção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fraudes</a:t>
            </a:r>
            <a:endParaRPr lang="en-US" sz="24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  <a:p>
            <a:pPr marL="342900" indent="-342900">
              <a:lnSpc>
                <a:spcPts val="3815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Maior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produtividade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maior</a:t>
            </a:r>
            <a:r>
              <a:rPr lang="en-US" sz="2400" dirty="0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omorrow" panose="020B0604020202020204" charset="0"/>
                <a:ea typeface="Tomorrow"/>
                <a:cs typeface="Tomorrow"/>
                <a:sym typeface="Tomorrow"/>
              </a:rPr>
              <a:t>confiabilidade</a:t>
            </a:r>
            <a:endParaRPr lang="en-US" sz="2400" dirty="0">
              <a:solidFill>
                <a:schemeClr val="bg1"/>
              </a:solidFill>
              <a:latin typeface="Tomorrow" panose="020B0604020202020204" charset="0"/>
              <a:ea typeface="Tomorrow"/>
              <a:cs typeface="Tomorrow"/>
              <a:sym typeface="Tomorrow"/>
            </a:endParaRPr>
          </a:p>
        </p:txBody>
      </p:sp>
    </p:spTree>
    <p:extLst>
      <p:ext uri="{BB962C8B-B14F-4D97-AF65-F5344CB8AC3E}">
        <p14:creationId xmlns:p14="http://schemas.microsoft.com/office/powerpoint/2010/main" val="197516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791273" y="-381257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66800" y="1237465"/>
            <a:ext cx="9685871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3800" spc="-52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COMO FUNCIONA NOSSA ARQUITETURA MULTI-AGENTE</a:t>
            </a:r>
          </a:p>
        </p:txBody>
      </p:sp>
      <p:sp>
        <p:nvSpPr>
          <p:cNvPr id="6" name="Freeform 6"/>
          <p:cNvSpPr/>
          <p:nvPr/>
        </p:nvSpPr>
        <p:spPr>
          <a:xfrm>
            <a:off x="-1143000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Picture 8" descr="A close-up of a machine&#10;&#10;AI-generated content may be incorrect.">
            <a:extLst>
              <a:ext uri="{FF2B5EF4-FFF2-40B4-BE49-F238E27FC236}">
                <a16:creationId xmlns:a16="http://schemas.microsoft.com/office/drawing/2014/main" id="{D4D50AB4-455D-2C07-C5F9-259458E94B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5" y="2471777"/>
            <a:ext cx="10166301" cy="6786523"/>
          </a:xfrm>
          <a:prstGeom prst="notchedRightArrow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CD0F6-CCFF-97B9-5B40-01BF8D690E45}"/>
              </a:ext>
            </a:extLst>
          </p:cNvPr>
          <p:cNvSpPr txBox="1"/>
          <p:nvPr/>
        </p:nvSpPr>
        <p:spPr>
          <a:xfrm>
            <a:off x="1445882" y="5448300"/>
            <a:ext cx="3126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AGENTE 1</a:t>
            </a:r>
          </a:p>
          <a:p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Extrator de Dados</a:t>
            </a:r>
            <a:endParaRPr lang="pt-BR" sz="2400" dirty="0">
              <a:solidFill>
                <a:schemeClr val="bg1"/>
              </a:solidFill>
              <a:latin typeface="Tomorrow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E6A967-FB21-BC7F-FBEB-630A9ABD17F2}"/>
              </a:ext>
            </a:extLst>
          </p:cNvPr>
          <p:cNvSpPr txBox="1"/>
          <p:nvPr/>
        </p:nvSpPr>
        <p:spPr>
          <a:xfrm>
            <a:off x="4572000" y="32385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AGENTE 2</a:t>
            </a:r>
          </a:p>
          <a:p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Classificador NCM</a:t>
            </a:r>
            <a:endParaRPr lang="pt-BR" sz="2400" dirty="0">
              <a:solidFill>
                <a:schemeClr val="bg1"/>
              </a:solidFill>
              <a:latin typeface="Tomorrow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B74C2-1C5C-A26F-B9D1-909435EE1809}"/>
              </a:ext>
            </a:extLst>
          </p:cNvPr>
          <p:cNvSpPr txBox="1"/>
          <p:nvPr/>
        </p:nvSpPr>
        <p:spPr>
          <a:xfrm>
            <a:off x="5410200" y="765810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AGENTE 3</a:t>
            </a:r>
          </a:p>
          <a:p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Validador Fiscal</a:t>
            </a:r>
            <a:endParaRPr lang="pt-BR" sz="2400" dirty="0">
              <a:solidFill>
                <a:schemeClr val="bg1"/>
              </a:solidFill>
              <a:latin typeface="Tomorrow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C7568-378C-C982-0A38-A2A0595613B5}"/>
              </a:ext>
            </a:extLst>
          </p:cNvPr>
          <p:cNvSpPr txBox="1"/>
          <p:nvPr/>
        </p:nvSpPr>
        <p:spPr>
          <a:xfrm>
            <a:off x="8077200" y="49149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3300"/>
                </a:solidFill>
                <a:latin typeface="Tomorrow" panose="020B0604020202020204" charset="0"/>
              </a:rPr>
              <a:t>AGENTE 4</a:t>
            </a:r>
          </a:p>
          <a:p>
            <a:r>
              <a:rPr lang="pt-BR" b="1" dirty="0">
                <a:solidFill>
                  <a:srgbClr val="FF3300"/>
                </a:solidFill>
                <a:latin typeface="Tomorrow" panose="020B0604020202020204" charset="0"/>
              </a:rPr>
              <a:t>Orquestrador</a:t>
            </a:r>
            <a:endParaRPr lang="pt-BR" dirty="0">
              <a:solidFill>
                <a:srgbClr val="FF3300"/>
              </a:solidFill>
              <a:latin typeface="Tomorrow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D13DD-92C7-D14B-B4EC-9E3E83F2E4E0}"/>
              </a:ext>
            </a:extLst>
          </p:cNvPr>
          <p:cNvSpPr txBox="1"/>
          <p:nvPr/>
        </p:nvSpPr>
        <p:spPr>
          <a:xfrm>
            <a:off x="13258800" y="5600700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Tomorrow" panose="020B0604020202020204" charset="0"/>
              </a:rPr>
              <a:t>AGENTE 5</a:t>
            </a:r>
          </a:p>
          <a:p>
            <a:r>
              <a:rPr lang="pt-BR" sz="2400" b="1" dirty="0">
                <a:solidFill>
                  <a:schemeClr val="bg1"/>
                </a:solidFill>
                <a:latin typeface="Tomorrow" panose="020B0604020202020204" charset="0"/>
              </a:rPr>
              <a:t>Interface conversacional</a:t>
            </a:r>
            <a:endParaRPr lang="pt-BR" sz="2400" dirty="0">
              <a:solidFill>
                <a:schemeClr val="bg1"/>
              </a:solidFill>
              <a:latin typeface="Tomorrow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4082A-93F2-0190-3D7B-BB96DABC4B09}"/>
              </a:ext>
            </a:extLst>
          </p:cNvPr>
          <p:cNvSpPr txBox="1"/>
          <p:nvPr/>
        </p:nvSpPr>
        <p:spPr>
          <a:xfrm>
            <a:off x="12833684" y="7755105"/>
            <a:ext cx="5225716" cy="1807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15000"/>
              </a:lnSpc>
              <a:spcAft>
                <a:spcPts val="1200"/>
              </a:spcAft>
              <a:buNone/>
              <a:tabLst>
                <a:tab pos="270510" algn="l"/>
              </a:tabLst>
            </a:pPr>
            <a:r>
              <a:rPr lang="en-US" sz="1800" kern="0" dirty="0">
                <a:solidFill>
                  <a:schemeClr val="bg1"/>
                </a:solidFill>
                <a:effectLst/>
                <a:latin typeface="Tomorrow" panose="020B0604020202020204" charset="0"/>
                <a:ea typeface="Times New Roman" panose="02020603050405020304" pitchFamily="18" charset="0"/>
              </a:rPr>
              <a:t>Python 3.11, </a:t>
            </a:r>
            <a:r>
              <a:rPr lang="en-US" sz="1800" kern="0" dirty="0" err="1">
                <a:solidFill>
                  <a:schemeClr val="bg1"/>
                </a:solidFill>
                <a:effectLst/>
                <a:latin typeface="Tomorrow" panose="020B0604020202020204" charset="0"/>
                <a:ea typeface="Times New Roman" panose="02020603050405020304" pitchFamily="18" charset="0"/>
              </a:rPr>
              <a:t>CrewAI</a:t>
            </a:r>
            <a:r>
              <a:rPr lang="en-US" sz="1800" kern="0" dirty="0">
                <a:solidFill>
                  <a:schemeClr val="bg1"/>
                </a:solidFill>
                <a:effectLst/>
                <a:latin typeface="Tomorrow" panose="020B0604020202020204" charset="0"/>
                <a:ea typeface="Times New Roman" panose="02020603050405020304" pitchFamily="18" charset="0"/>
              </a:rPr>
              <a:t>, </a:t>
            </a:r>
            <a:r>
              <a:rPr lang="en-US" sz="1800" kern="0" dirty="0" err="1">
                <a:solidFill>
                  <a:schemeClr val="bg1"/>
                </a:solidFill>
                <a:effectLst/>
                <a:latin typeface="Tomorrow" panose="020B0604020202020204" charset="0"/>
                <a:ea typeface="Times New Roman" panose="02020603050405020304" pitchFamily="18" charset="0"/>
              </a:rPr>
              <a:t>LangChain</a:t>
            </a:r>
            <a:r>
              <a:rPr lang="en-US" sz="1800" kern="0" dirty="0">
                <a:solidFill>
                  <a:schemeClr val="bg1"/>
                </a:solidFill>
                <a:effectLst/>
                <a:latin typeface="Tomorrow" panose="020B0604020202020204" charset="0"/>
                <a:ea typeface="Times New Roman" panose="02020603050405020304" pitchFamily="18" charset="0"/>
              </a:rPr>
              <a:t>, BERT/NLP</a:t>
            </a:r>
            <a:endParaRPr lang="pt-BR" sz="1800" kern="100" dirty="0">
              <a:solidFill>
                <a:schemeClr val="bg1"/>
              </a:solidFill>
              <a:effectLst/>
              <a:latin typeface="Tomorrow" panose="020B0604020202020204" charset="0"/>
              <a:ea typeface="Aptos" panose="020B0004020202020204" pitchFamily="34" charset="0"/>
            </a:endParaRPr>
          </a:p>
          <a:p>
            <a:pPr marL="228600" algn="just">
              <a:lnSpc>
                <a:spcPct val="115000"/>
              </a:lnSpc>
              <a:spcAft>
                <a:spcPts val="1200"/>
              </a:spcAft>
              <a:buNone/>
              <a:tabLst>
                <a:tab pos="270510" algn="l"/>
              </a:tabLst>
            </a:pPr>
            <a:r>
              <a:rPr lang="en-US" sz="1800" kern="0" dirty="0" err="1">
                <a:solidFill>
                  <a:schemeClr val="bg1"/>
                </a:solidFill>
                <a:effectLst/>
                <a:latin typeface="Tomorrow" panose="020B0604020202020204" charset="0"/>
                <a:ea typeface="Times New Roman" panose="02020603050405020304" pitchFamily="18" charset="0"/>
              </a:rPr>
              <a:t>Streamlit</a:t>
            </a:r>
            <a:r>
              <a:rPr lang="en-US" sz="1800" kern="0" dirty="0">
                <a:solidFill>
                  <a:schemeClr val="bg1"/>
                </a:solidFill>
                <a:effectLst/>
                <a:latin typeface="Tomorrow" panose="020B0604020202020204" charset="0"/>
                <a:ea typeface="Times New Roman" panose="02020603050405020304" pitchFamily="18" charset="0"/>
              </a:rPr>
              <a:t>, Pandas, </a:t>
            </a:r>
            <a:r>
              <a:rPr lang="en-US" sz="1800" kern="0" dirty="0" err="1">
                <a:solidFill>
                  <a:schemeClr val="bg1"/>
                </a:solidFill>
                <a:effectLst/>
                <a:latin typeface="Tomorrow" panose="020B0604020202020204" charset="0"/>
                <a:ea typeface="Times New Roman" panose="02020603050405020304" pitchFamily="18" charset="0"/>
              </a:rPr>
              <a:t>NetworkX</a:t>
            </a:r>
            <a:r>
              <a:rPr lang="en-US" sz="1800" kern="0" dirty="0">
                <a:solidFill>
                  <a:schemeClr val="bg1"/>
                </a:solidFill>
                <a:effectLst/>
                <a:latin typeface="Tomorrow" panose="020B0604020202020204" charset="0"/>
                <a:ea typeface="Times New Roman" panose="02020603050405020304" pitchFamily="18" charset="0"/>
              </a:rPr>
              <a:t>, OpenAI API</a:t>
            </a:r>
            <a:endParaRPr lang="pt-BR" sz="1800" kern="100" dirty="0">
              <a:solidFill>
                <a:schemeClr val="bg1"/>
              </a:solidFill>
              <a:effectLst/>
              <a:latin typeface="Tomorrow" panose="020B0604020202020204" charset="0"/>
              <a:ea typeface="Aptos" panose="020B0004020202020204" pitchFamily="34" charset="0"/>
            </a:endParaRPr>
          </a:p>
          <a:p>
            <a:pPr marL="228600" algn="just">
              <a:lnSpc>
                <a:spcPct val="115000"/>
              </a:lnSpc>
              <a:spcAft>
                <a:spcPts val="1200"/>
              </a:spcAft>
              <a:buNone/>
              <a:tabLst>
                <a:tab pos="270510" algn="l"/>
              </a:tabLst>
            </a:pPr>
            <a:r>
              <a:rPr lang="pt-BR" sz="1800" kern="0" dirty="0">
                <a:solidFill>
                  <a:schemeClr val="bg1"/>
                </a:solidFill>
                <a:effectLst/>
                <a:latin typeface="Tomorrow" panose="020B0604020202020204" charset="0"/>
                <a:ea typeface="Times New Roman" panose="02020603050405020304" pitchFamily="18" charset="0"/>
              </a:rPr>
              <a:t>Arquitetura modular e escalável</a:t>
            </a:r>
            <a:endParaRPr lang="pt-BR" sz="1800" kern="100" dirty="0">
              <a:solidFill>
                <a:schemeClr val="bg1"/>
              </a:solidFill>
              <a:effectLst/>
              <a:latin typeface="Tomorrow" panose="020B0604020202020204" charset="0"/>
              <a:ea typeface="Aptos" panose="020B0004020202020204" pitchFamily="34" charset="0"/>
            </a:endParaRPr>
          </a:p>
          <a:p>
            <a:pPr marL="228600" algn="just">
              <a:lnSpc>
                <a:spcPct val="115000"/>
              </a:lnSpc>
              <a:spcAft>
                <a:spcPts val="1200"/>
              </a:spcAft>
              <a:buNone/>
              <a:tabLst>
                <a:tab pos="270510" algn="l"/>
              </a:tabLst>
            </a:pPr>
            <a:r>
              <a:rPr lang="pt-BR" sz="1800" kern="0" dirty="0">
                <a:solidFill>
                  <a:schemeClr val="bg1"/>
                </a:solidFill>
                <a:effectLst/>
                <a:latin typeface="Tomorrow" panose="020B0604020202020204" charset="0"/>
                <a:ea typeface="Times New Roman" panose="02020603050405020304" pitchFamily="18" charset="0"/>
              </a:rPr>
              <a:t>Validação XML </a:t>
            </a:r>
            <a:r>
              <a:rPr lang="pt-BR" sz="1800" kern="0" dirty="0" err="1">
                <a:solidFill>
                  <a:schemeClr val="bg1"/>
                </a:solidFill>
                <a:effectLst/>
                <a:latin typeface="Tomorrow" panose="020B0604020202020204" charset="0"/>
                <a:ea typeface="Times New Roman" panose="02020603050405020304" pitchFamily="18" charset="0"/>
              </a:rPr>
              <a:t>Schema</a:t>
            </a:r>
            <a:r>
              <a:rPr lang="pt-BR" sz="1800" kern="0" dirty="0">
                <a:solidFill>
                  <a:schemeClr val="bg1"/>
                </a:solidFill>
                <a:effectLst/>
                <a:latin typeface="Tomorrow" panose="020B0604020202020204" charset="0"/>
                <a:ea typeface="Times New Roman" panose="02020603050405020304" pitchFamily="18" charset="0"/>
              </a:rPr>
              <a:t> RFB</a:t>
            </a:r>
            <a:endParaRPr lang="pt-BR" sz="1800" kern="100" dirty="0">
              <a:solidFill>
                <a:schemeClr val="bg1"/>
              </a:solidFill>
              <a:effectLst/>
              <a:latin typeface="Tomorrow" panose="020B0604020202020204" charset="0"/>
              <a:ea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FF2DC-D7EE-BC79-2E1A-4EDF3CE4AA09}"/>
              </a:ext>
            </a:extLst>
          </p:cNvPr>
          <p:cNvSpPr txBox="1"/>
          <p:nvPr/>
        </p:nvSpPr>
        <p:spPr>
          <a:xfrm>
            <a:off x="13106400" y="7033388"/>
            <a:ext cx="450427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3000" spc="-529" dirty="0" err="1">
                <a:solidFill>
                  <a:srgbClr val="FFC000"/>
                </a:solidFill>
                <a:latin typeface="Mokoto"/>
                <a:ea typeface="Mokoto"/>
                <a:cs typeface="Mokoto"/>
                <a:sym typeface="Mokoto"/>
              </a:rPr>
              <a:t>tecnologias</a:t>
            </a:r>
            <a:endParaRPr lang="en-US" sz="3000" spc="-529" dirty="0">
              <a:solidFill>
                <a:srgbClr val="FFC000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1108</Words>
  <Application>Microsoft Office PowerPoint</Application>
  <PresentationFormat>Custom</PresentationFormat>
  <Paragraphs>154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Mokoto</vt:lpstr>
      <vt:lpstr>Tomorrow Bold</vt:lpstr>
      <vt:lpstr>Calibri</vt:lpstr>
      <vt:lpstr>Poppins</vt:lpstr>
      <vt:lpstr>Aptos</vt:lpstr>
      <vt:lpstr>Tomorrow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I2A2</dc:title>
  <dc:creator>Márcia Vieira</dc:creator>
  <cp:lastModifiedBy>Márcia Vieira</cp:lastModifiedBy>
  <cp:revision>17</cp:revision>
  <dcterms:created xsi:type="dcterms:W3CDTF">2006-08-16T00:00:00Z</dcterms:created>
  <dcterms:modified xsi:type="dcterms:W3CDTF">2025-10-30T13:32:35Z</dcterms:modified>
  <dc:identifier>DAG28Cne7Z4</dc:identifier>
</cp:coreProperties>
</file>